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67" r:id="rId4"/>
    <p:sldId id="258" r:id="rId5"/>
    <p:sldId id="286" r:id="rId6"/>
    <p:sldId id="292" r:id="rId7"/>
    <p:sldId id="294" r:id="rId8"/>
    <p:sldId id="295" r:id="rId9"/>
    <p:sldId id="296" r:id="rId10"/>
    <p:sldId id="301" r:id="rId11"/>
    <p:sldId id="297" r:id="rId12"/>
    <p:sldId id="298" r:id="rId13"/>
    <p:sldId id="299" r:id="rId14"/>
    <p:sldId id="302" r:id="rId15"/>
    <p:sldId id="304" r:id="rId16"/>
    <p:sldId id="303" r:id="rId17"/>
    <p:sldId id="284" r:id="rId18"/>
  </p:sldIdLst>
  <p:sldSz cx="16257588" cy="9144000"/>
  <p:notesSz cx="6858000" cy="9144000"/>
  <p:defaultTextStyle>
    <a:defPPr>
      <a:defRPr lang="en-US"/>
    </a:defPPr>
    <a:lvl1pPr marL="0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575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1519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7278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3037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2879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68">
          <p15:clr>
            <a:srgbClr val="A4A3A4"/>
          </p15:clr>
        </p15:guide>
        <p15:guide id="2" pos="1295">
          <p15:clr>
            <a:srgbClr val="A4A3A4"/>
          </p15:clr>
        </p15:guide>
        <p15:guide id="3" pos="5120">
          <p15:clr>
            <a:srgbClr val="A4A3A4"/>
          </p15:clr>
        </p15:guide>
        <p15:guide id="4" pos="914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3262"/>
    <a:srgbClr val="D5000E"/>
    <a:srgbClr val="515359"/>
    <a:srgbClr val="FFDC00"/>
    <a:srgbClr val="96CC28"/>
    <a:srgbClr val="7533A6"/>
    <a:srgbClr val="00998E"/>
    <a:srgbClr val="3340CC"/>
    <a:srgbClr val="A6000B"/>
    <a:srgbClr val="686B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28" autoAdjust="0"/>
    <p:restoredTop sz="87762" autoAdjust="0"/>
  </p:normalViewPr>
  <p:slideViewPr>
    <p:cSldViewPr>
      <p:cViewPr varScale="1">
        <p:scale>
          <a:sx n="76" d="100"/>
          <a:sy n="76" d="100"/>
        </p:scale>
        <p:origin x="1236" y="-66"/>
      </p:cViewPr>
      <p:guideLst>
        <p:guide orient="horz" pos="968"/>
        <p:guide pos="1295"/>
        <p:guide pos="5120"/>
        <p:guide pos="91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18144"/>
    </p:cViewPr>
  </p:sorterViewPr>
  <p:notesViewPr>
    <p:cSldViewPr>
      <p:cViewPr varScale="1">
        <p:scale>
          <a:sx n="84" d="100"/>
          <a:sy n="84" d="100"/>
        </p:scale>
        <p:origin x="-236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55C116-A89E-4ABF-B5F8-752B759D771C}" type="datetimeFigureOut">
              <a:rPr lang="en-US" sz="1000" smtClean="0">
                <a:latin typeface="Arial" pitchFamily="34" charset="0"/>
                <a:cs typeface="Arial" pitchFamily="34" charset="0"/>
              </a:rPr>
              <a:t>11/3/2016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904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00360" y="220173"/>
            <a:ext cx="2732220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20173"/>
            <a:ext cx="2580187" cy="3293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4555C116-A89E-4ABF-B5F8-752B759D771C}" type="datetimeFigureOut">
              <a:rPr lang="en-US" smtClean="0"/>
              <a:pPr/>
              <a:t>11/3/2016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77725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00" y="220173"/>
            <a:ext cx="360977" cy="32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Footer Placeholder 3"/>
          <p:cNvSpPr>
            <a:spLocks noGrp="1"/>
          </p:cNvSpPr>
          <p:nvPr>
            <p:ph type="ftr" sz="quarter" idx="4"/>
          </p:nvPr>
        </p:nvSpPr>
        <p:spPr>
          <a:xfrm>
            <a:off x="417269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5"/>
          </p:nvPr>
        </p:nvSpPr>
        <p:spPr>
          <a:xfrm>
            <a:off x="3429000" y="8594435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‹#›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1115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72575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1451519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2177278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2903037" algn="l" defTabSz="1451519" rtl="0" eaLnBrk="1" latinLnBrk="0" hangingPunct="1">
      <a:defRPr sz="18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362879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4556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0315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06074" algn="l" defTabSz="145151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338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15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56994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16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0231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238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416786A1-B9A1-4CB5-8956-6B8A506C01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625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7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220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8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3647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9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4023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11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385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12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6301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13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8932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777875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D40DD-BC93-4D46-96F0-58214B8050CF}" type="slidenum">
              <a:rPr lang="en-US" sz="1000" smtClean="0">
                <a:latin typeface="Arial" pitchFamily="34" charset="0"/>
                <a:cs typeface="Arial" pitchFamily="34" charset="0"/>
              </a:rPr>
              <a:t>14</a:t>
            </a:fld>
            <a:endParaRPr lang="en-US" sz="100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5052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hidden">
          <a:xfrm>
            <a:off x="0" y="0"/>
            <a:ext cx="16257588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284" y="-444990"/>
            <a:ext cx="9144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03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205890"/>
            <a:ext cx="12448164" cy="500907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1910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and Sub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57194" y="2522835"/>
            <a:ext cx="12448029" cy="606425"/>
          </a:xfrm>
        </p:spPr>
        <p:txBody>
          <a:bodyPr/>
          <a:lstStyle>
            <a:lvl1pPr marL="0" indent="0">
              <a:buNone/>
              <a:defRPr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subtitle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3332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mall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4781385"/>
          </a:xfrm>
        </p:spPr>
        <p:txBody>
          <a:bodyPr anchor="ctr"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057194" y="2446940"/>
            <a:ext cx="5995705" cy="4781385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404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creensho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2055812" y="2522835"/>
            <a:ext cx="8805201" cy="5616230"/>
          </a:xfrm>
          <a:ln w="127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1392279" y="2522835"/>
            <a:ext cx="3111695" cy="5542001"/>
          </a:xfrm>
        </p:spPr>
        <p:txBody>
          <a:bodyPr tIns="0" bIns="0" anchor="ctr"/>
          <a:lstStyle>
            <a:lvl1pPr marL="0" indent="0">
              <a:lnSpc>
                <a:spcPct val="85000"/>
              </a:lnSpc>
              <a:buNone/>
              <a:defRPr sz="2800" baseline="0">
                <a:latin typeface="+mn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screenshot description text styles</a:t>
            </a:r>
          </a:p>
        </p:txBody>
      </p:sp>
      <p:pic>
        <p:nvPicPr>
          <p:cNvPr id="12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206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Large Screens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701355"/>
            <a:ext cx="11688402" cy="515851"/>
          </a:xfrm>
        </p:spPr>
        <p:txBody>
          <a:bodyPr/>
          <a:lstStyle>
            <a:lvl1pPr algn="l">
              <a:defRPr sz="4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2057194" y="1536200"/>
            <a:ext cx="11704320" cy="6859830"/>
          </a:xfr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31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2079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16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149513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8724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 Expanded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564979"/>
            <a:ext cx="13585777" cy="819431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62546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910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8280584" y="1687990"/>
            <a:ext cx="7361815" cy="683055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370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551" y="1536200"/>
            <a:ext cx="6035040" cy="60350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0679" y="3578045"/>
            <a:ext cx="9183295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5320679" y="5938110"/>
            <a:ext cx="9183296" cy="1114214"/>
          </a:xfrm>
        </p:spPr>
        <p:txBody>
          <a:bodyPr/>
          <a:lstStyle>
            <a:lvl1pPr marL="0" indent="0" algn="l">
              <a:buNone/>
              <a:defRPr sz="2800" baseline="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96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1975" y="8042136"/>
            <a:ext cx="4267200" cy="76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hidden">
          <a:xfrm>
            <a:off x="8276" y="1142"/>
            <a:ext cx="16257144" cy="9142857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Copyright © 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6257588" cy="3661260"/>
          </a:xfrm>
        </p:spPr>
        <p:txBody>
          <a:bodyPr/>
          <a:lstStyle>
            <a:lvl1pPr marL="0" indent="0">
              <a:buFontTx/>
              <a:buNone/>
              <a:defRPr>
                <a:latin typeface="+mj-lt"/>
              </a:defRPr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3692055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2031839" y="5857335"/>
            <a:ext cx="12472135" cy="1219200"/>
          </a:xfrm>
        </p:spPr>
        <p:txBody>
          <a:bodyPr/>
          <a:lstStyle>
            <a:lvl1pPr marL="0" indent="0" algn="l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  <a:ea typeface="Tahoma" pitchFamily="34" charset="0"/>
                <a:cs typeface="Tahoma" pitchFamily="34" charset="0"/>
              </a:defRPr>
            </a:lvl1pPr>
            <a:lvl2pPr marL="7257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1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3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28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0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06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pic>
        <p:nvPicPr>
          <p:cNvPr id="9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4748061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19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056622" y="489084"/>
            <a:ext cx="1244735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8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1244816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308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8560374" y="2446940"/>
            <a:ext cx="5943600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1009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2446940"/>
            <a:ext cx="3986784" cy="5768020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8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062697" y="2446940"/>
            <a:ext cx="5950635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8560374" y="2446940"/>
            <a:ext cx="5943600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 styles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6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quarter" idx="14" hasCustomPrompt="1"/>
          </p:nvPr>
        </p:nvSpPr>
        <p:spPr>
          <a:xfrm>
            <a:off x="8560374" y="3129994"/>
            <a:ext cx="5943600" cy="5084965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2899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hree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2055811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4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628650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10517190" y="3129996"/>
            <a:ext cx="3986784" cy="5084964"/>
          </a:xfrm>
        </p:spPr>
        <p:txBody>
          <a:bodyPr/>
          <a:lstStyle>
            <a:lvl1pPr>
              <a:lnSpc>
                <a:spcPct val="85000"/>
              </a:lnSpc>
              <a:defRPr sz="3000">
                <a:solidFill>
                  <a:schemeClr val="bg2">
                    <a:lumMod val="25000"/>
                  </a:schemeClr>
                </a:solidFill>
                <a:latin typeface="+mn-lt"/>
              </a:defRPr>
            </a:lvl1pPr>
            <a:lvl2pPr>
              <a:lnSpc>
                <a:spcPct val="85000"/>
              </a:lnSpc>
              <a:defRPr sz="2600">
                <a:solidFill>
                  <a:schemeClr val="bg2">
                    <a:lumMod val="25000"/>
                  </a:schemeClr>
                </a:solidFill>
                <a:latin typeface="+mn-lt"/>
              </a:defRPr>
            </a:lvl2pPr>
            <a:lvl3pPr>
              <a:lnSpc>
                <a:spcPct val="85000"/>
              </a:lnSpc>
              <a:defRPr sz="2200" strike="noStrike">
                <a:solidFill>
                  <a:schemeClr val="bg2">
                    <a:lumMod val="25000"/>
                  </a:schemeClr>
                </a:solidFill>
                <a:latin typeface="+mn-lt"/>
              </a:defRPr>
            </a:lvl3pPr>
            <a:lvl4pPr>
              <a:lnSpc>
                <a:spcPct val="85000"/>
              </a:lnSpc>
              <a:defRPr sz="1800">
                <a:solidFill>
                  <a:schemeClr val="bg2">
                    <a:lumMod val="25000"/>
                  </a:schemeClr>
                </a:solidFill>
                <a:latin typeface="+mn-lt"/>
              </a:defRPr>
            </a:lvl4pPr>
            <a:lvl5pPr>
              <a:lnSpc>
                <a:spcPct val="85000"/>
              </a:lnSpc>
              <a:defRPr sz="1600">
                <a:solidFill>
                  <a:schemeClr val="bg2">
                    <a:lumMod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2062697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6289943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6" hasCustomPrompt="1"/>
          </p:nvPr>
        </p:nvSpPr>
        <p:spPr>
          <a:xfrm>
            <a:off x="10517190" y="2446940"/>
            <a:ext cx="3986784" cy="606425"/>
          </a:xfrm>
        </p:spPr>
        <p:txBody>
          <a:bodyPr/>
          <a:lstStyle>
            <a:lvl1pPr marL="0" indent="0">
              <a:buNone/>
              <a:defRPr sz="3200"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  <a:lvl2pPr marL="455612" indent="0">
              <a:buNone/>
              <a:defRPr/>
            </a:lvl2pPr>
            <a:lvl3pPr marL="1016000" indent="0">
              <a:buNone/>
              <a:defRPr/>
            </a:lvl3pPr>
            <a:lvl4pPr marL="1473200" indent="0">
              <a:buNone/>
              <a:defRPr/>
            </a:lvl4pPr>
            <a:lvl5pPr marL="1944688" indent="0">
              <a:buNone/>
              <a:defRPr/>
            </a:lvl5pPr>
          </a:lstStyle>
          <a:p>
            <a:pPr lvl="0"/>
            <a:r>
              <a:rPr lang="en-US" dirty="0" smtClean="0"/>
              <a:t>Click to edit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533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r10x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2055812" y="489084"/>
            <a:ext cx="12448161" cy="1828800"/>
          </a:xfrm>
        </p:spPr>
        <p:txBody>
          <a:bodyPr/>
          <a:lstStyle>
            <a:lvl1pPr algn="l">
              <a:defRPr>
                <a:solidFill>
                  <a:schemeClr val="bg2">
                    <a:lumMod val="25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 style</a:t>
            </a:r>
            <a:endParaRPr lang="en-US" dirty="0"/>
          </a:p>
        </p:txBody>
      </p:sp>
      <p:pic>
        <p:nvPicPr>
          <p:cNvPr id="11" name="Picture 2" descr="\\psf\Home\Desktop\Infor_TMLogo_RGB_08051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84" y="1536200"/>
            <a:ext cx="721955" cy="65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940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hidden">
          <a:xfrm>
            <a:off x="1" y="0"/>
            <a:ext cx="16257587" cy="914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55812" y="473670"/>
            <a:ext cx="12473781" cy="1828800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 smtClean="0"/>
              <a:t>Click to edit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55812" y="2446940"/>
            <a:ext cx="12460303" cy="5843915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/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Box 92"/>
          <p:cNvSpPr txBox="1">
            <a:spLocks noChangeArrowheads="1"/>
          </p:cNvSpPr>
          <p:nvPr/>
        </p:nvSpPr>
        <p:spPr bwMode="auto">
          <a:xfrm>
            <a:off x="7293949" y="9353385"/>
            <a:ext cx="1730950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900" dirty="0" smtClean="0">
                <a:latin typeface="+mn-lt"/>
              </a:rPr>
              <a:t>Template v7 January 30, 2013</a:t>
            </a:r>
            <a:endParaRPr lang="en-US" sz="900" dirty="0">
              <a:latin typeface="+mn-lt"/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14503974" y="8557557"/>
            <a:ext cx="1753614" cy="568143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575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451519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77278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903037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62879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354556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080315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06074" algn="l" defTabSz="1451519" rtl="0" eaLnBrk="1" latinLnBrk="0" hangingPunct="1"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6E7781AA-5C7B-4A6F-8438-A17DCECA115B}" type="slidenum">
              <a:rPr lang="en-US" sz="1600" smtClean="0">
                <a:solidFill>
                  <a:schemeClr val="bg2">
                    <a:lumMod val="75000"/>
                  </a:schemeClr>
                </a:solidFill>
              </a:rPr>
              <a:pPr algn="ctr"/>
              <a:t>‹#›</a:t>
            </a:fld>
            <a:endParaRPr lang="en-US" sz="16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81210" y="8822120"/>
            <a:ext cx="2955528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Copyright © </a:t>
            </a:r>
            <a:r>
              <a:rPr lang="en-US" sz="800" dirty="0" smtClean="0">
                <a:solidFill>
                  <a:schemeClr val="bg2">
                    <a:lumMod val="90000"/>
                  </a:schemeClr>
                </a:solidFill>
              </a:rPr>
              <a:t>2013. </a:t>
            </a:r>
            <a:r>
              <a:rPr lang="en-US" sz="800" dirty="0" err="1">
                <a:solidFill>
                  <a:schemeClr val="bg2">
                    <a:lumMod val="90000"/>
                  </a:schemeClr>
                </a:solidFill>
              </a:rPr>
              <a:t>Infor</a:t>
            </a:r>
            <a:r>
              <a:rPr lang="en-US" sz="800" dirty="0">
                <a:solidFill>
                  <a:schemeClr val="bg2">
                    <a:lumMod val="90000"/>
                  </a:schemeClr>
                </a:solidFill>
              </a:rPr>
              <a:t>. All Rights Reserved. www.infor.com</a:t>
            </a:r>
          </a:p>
          <a:p>
            <a:pPr algn="r"/>
            <a:endParaRPr lang="en-US" sz="800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90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59" r:id="rId2"/>
    <p:sldLayoutId id="2147483673" r:id="rId3"/>
    <p:sldLayoutId id="2147483674" r:id="rId4"/>
    <p:sldLayoutId id="2147483675" r:id="rId5"/>
    <p:sldLayoutId id="2147483681" r:id="rId6"/>
    <p:sldLayoutId id="2147483676" r:id="rId7"/>
    <p:sldLayoutId id="2147483682" r:id="rId8"/>
    <p:sldLayoutId id="2147483678" r:id="rId9"/>
    <p:sldLayoutId id="2147483677" r:id="rId10"/>
    <p:sldLayoutId id="2147483679" r:id="rId11"/>
    <p:sldLayoutId id="2147483685" r:id="rId12"/>
    <p:sldLayoutId id="2147483672" r:id="rId13"/>
    <p:sldLayoutId id="2147483684" r:id="rId14"/>
    <p:sldLayoutId id="2147483666" r:id="rId15"/>
    <p:sldLayoutId id="2147483680" r:id="rId16"/>
    <p:sldLayoutId id="2147483686" r:id="rId17"/>
    <p:sldLayoutId id="2147483687" r:id="rId18"/>
  </p:sldLayoutIdLst>
  <p:timing>
    <p:tnLst>
      <p:par>
        <p:cTn id="1" dur="indefinite" restart="never" nodeType="tmRoot"/>
      </p:par>
    </p:tnLst>
  </p:timing>
  <p:hf hdr="0" ftr="0"/>
  <p:txStyles>
    <p:titleStyle>
      <a:lvl1pPr algn="l" defTabSz="1451519" rtl="0" eaLnBrk="1" latinLnBrk="0" hangingPunct="1">
        <a:lnSpc>
          <a:spcPct val="85000"/>
        </a:lnSpc>
        <a:spcBef>
          <a:spcPct val="0"/>
        </a:spcBef>
        <a:buNone/>
        <a:defRPr sz="6000" kern="1200" spc="-150" baseline="0">
          <a:solidFill>
            <a:schemeClr val="bg2">
              <a:lumMod val="25000"/>
            </a:schemeClr>
          </a:solidFill>
          <a:latin typeface="+mj-lt"/>
          <a:ea typeface="Tahoma" pitchFamily="34" charset="0"/>
          <a:cs typeface="Tahoma" pitchFamily="34" charset="0"/>
        </a:defRPr>
      </a:lvl1pPr>
    </p:titleStyle>
    <p:bodyStyle>
      <a:lvl1pPr marL="287338" marR="0" indent="-28733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30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1pPr>
      <a:lvl2pPr marL="736600" marR="0" indent="-280988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2pPr>
      <a:lvl3pPr marL="1255713" marR="0" indent="-239713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22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3pPr>
      <a:lvl4pPr marL="1651000" marR="0" indent="-17780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8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4pPr>
      <a:lvl5pPr marL="2116138" marR="0" indent="-171450" algn="l" defTabSz="1451519" rtl="0" eaLnBrk="1" fontAlgn="auto" latinLnBrk="0" hangingPunct="1">
        <a:lnSpc>
          <a:spcPct val="85000"/>
        </a:lnSpc>
        <a:spcBef>
          <a:spcPts val="600"/>
        </a:spcBef>
        <a:spcAft>
          <a:spcPts val="600"/>
        </a:spcAft>
        <a:buClrTx/>
        <a:buSzTx/>
        <a:buFont typeface="Arial" pitchFamily="34" charset="0"/>
        <a:buChar char="•"/>
        <a:tabLst/>
        <a:defRPr sz="1600" kern="1200" spc="-50" baseline="0">
          <a:solidFill>
            <a:schemeClr val="bg2">
              <a:lumMod val="25000"/>
            </a:schemeClr>
          </a:solidFill>
          <a:latin typeface="+mn-lt"/>
          <a:ea typeface="Tahoma" pitchFamily="34" charset="0"/>
          <a:cs typeface="Tahoma" pitchFamily="34" charset="0"/>
        </a:defRPr>
      </a:lvl5pPr>
      <a:lvl6pPr marL="3991676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1743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3195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68954" indent="-362880" algn="l" defTabSz="1451519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575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1519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7278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3037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2879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4556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0315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06074" algn="l" defTabSz="1451519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025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Placeholder 5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51"/>
            <a:ext cx="16257586" cy="3657957"/>
          </a:xfr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Details</a:t>
            </a:r>
            <a:endParaRPr lang="en-US" dirty="0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359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Off </a:t>
            </a:r>
            <a:r>
              <a:rPr lang="en-US" dirty="0"/>
              <a:t>Bad Debts </a:t>
            </a:r>
            <a:r>
              <a:rPr lang="en-US" dirty="0" smtClean="0"/>
              <a:t>– Process</a:t>
            </a:r>
            <a:endParaRPr lang="en-US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2056622" y="2598730"/>
            <a:ext cx="10474081" cy="288401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If ACR Parameter ‘Approve Write Off Bad Debts’ reads Yes:</a:t>
            </a:r>
          </a:p>
          <a:p>
            <a:endParaRPr lang="en-US" dirty="0"/>
          </a:p>
        </p:txBody>
      </p:sp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94" y="3429000"/>
            <a:ext cx="14951314" cy="517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00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Off </a:t>
            </a:r>
            <a:r>
              <a:rPr lang="en-US" dirty="0"/>
              <a:t>Bad Debts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8733" y="2385214"/>
            <a:ext cx="10718855" cy="6788608"/>
          </a:xfrm>
          <a:prstGeom prst="rect">
            <a:avLst/>
          </a:prstGeom>
        </p:spPr>
      </p:pic>
      <p:sp>
        <p:nvSpPr>
          <p:cNvPr id="5" name="Content Placeholder 3"/>
          <p:cNvSpPr txBox="1">
            <a:spLocks/>
          </p:cNvSpPr>
          <p:nvPr/>
        </p:nvSpPr>
        <p:spPr>
          <a:xfrm>
            <a:off x="387504" y="2895508"/>
            <a:ext cx="5151229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New Actions for </a:t>
            </a:r>
            <a:r>
              <a:rPr lang="en-US" dirty="0" smtClean="0"/>
              <a:t>Write Off </a:t>
            </a:r>
            <a:r>
              <a:rPr lang="en-US" dirty="0"/>
              <a:t>Bad Debts in Collections by Invoice-to Business Partner:</a:t>
            </a:r>
          </a:p>
          <a:p>
            <a:pPr lvl="1"/>
            <a:r>
              <a:rPr lang="en-US" dirty="0"/>
              <a:t>Submit for Approval</a:t>
            </a:r>
          </a:p>
          <a:p>
            <a:pPr lvl="1"/>
            <a:r>
              <a:rPr lang="en-US" dirty="0"/>
              <a:t>Write Off Bad Debts</a:t>
            </a:r>
          </a:p>
          <a:p>
            <a:pPr lvl="1"/>
            <a:r>
              <a:rPr lang="en-US" dirty="0"/>
              <a:t>Reverse </a:t>
            </a:r>
            <a:r>
              <a:rPr lang="en-US" dirty="0" smtClean="0"/>
              <a:t>Write-off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Write Off Status added in grid</a:t>
            </a:r>
          </a:p>
          <a:p>
            <a:r>
              <a:rPr lang="en-US" dirty="0"/>
              <a:t>View ‘Written Off Invoices’ added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22589" y="5406845"/>
            <a:ext cx="1669690" cy="2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16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Off </a:t>
            </a:r>
            <a:r>
              <a:rPr lang="en-US" dirty="0"/>
              <a:t>Bad Debts</a:t>
            </a: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463399" y="2902310"/>
            <a:ext cx="4705490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New Actions for Write-off Bad Debts in Invoice-to Business Partner for Finance Manager:</a:t>
            </a:r>
          </a:p>
          <a:p>
            <a:pPr lvl="1"/>
            <a:r>
              <a:rPr lang="en-US" dirty="0"/>
              <a:t>Approve for Write Off</a:t>
            </a:r>
          </a:p>
          <a:p>
            <a:pPr lvl="1"/>
            <a:r>
              <a:rPr lang="en-US" dirty="0" err="1"/>
              <a:t>Unapprove</a:t>
            </a:r>
            <a:r>
              <a:rPr lang="en-US" dirty="0"/>
              <a:t> for Write Off</a:t>
            </a:r>
          </a:p>
          <a:p>
            <a:pPr lvl="1"/>
            <a:endParaRPr lang="en-US" dirty="0"/>
          </a:p>
          <a:p>
            <a:r>
              <a:rPr lang="en-US" dirty="0"/>
              <a:t>Write Off Status added in grid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7642" y="2902310"/>
            <a:ext cx="11129946" cy="5965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869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Off </a:t>
            </a:r>
            <a:r>
              <a:rPr lang="en-US" dirty="0"/>
              <a:t>Bad Debts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6217351" y="2362421"/>
            <a:ext cx="9008179" cy="212506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After Approval, from Collections by Invoice-to Business Partner, the Invoice can be written off.</a:t>
            </a:r>
          </a:p>
          <a:p>
            <a:r>
              <a:rPr lang="en-US" dirty="0"/>
              <a:t>Explanation text is mandatory.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7099" y="4829527"/>
            <a:ext cx="11408685" cy="434431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81" y="2362421"/>
            <a:ext cx="5978277" cy="6611490"/>
          </a:xfrm>
          <a:prstGeom prst="rect">
            <a:avLst/>
          </a:prstGeom>
        </p:spPr>
      </p:pic>
      <p:sp>
        <p:nvSpPr>
          <p:cNvPr id="9" name="Bent Arrow 8"/>
          <p:cNvSpPr/>
          <p:nvPr/>
        </p:nvSpPr>
        <p:spPr>
          <a:xfrm rot="5400000">
            <a:off x="9081495" y="887081"/>
            <a:ext cx="3946541" cy="10405644"/>
          </a:xfrm>
          <a:prstGeom prst="bentArrow">
            <a:avLst>
              <a:gd name="adj1" fmla="val 4623"/>
              <a:gd name="adj2" fmla="val 7589"/>
              <a:gd name="adj3" fmla="val 15070"/>
              <a:gd name="adj4" fmla="val 4375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05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Write-off Bad Debts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1812178" y="2438400"/>
            <a:ext cx="12336416" cy="495509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 Note will be added to the Written Off Invoice containing the Write Off Explanation text.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393" y="3505200"/>
            <a:ext cx="8741271" cy="51138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24193" y="3505200"/>
            <a:ext cx="6363635" cy="511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14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Off </a:t>
            </a:r>
            <a:r>
              <a:rPr lang="en-US" dirty="0"/>
              <a:t>Bad Debts</a:t>
            </a:r>
          </a:p>
        </p:txBody>
      </p:sp>
      <p:sp>
        <p:nvSpPr>
          <p:cNvPr id="5" name="Content Placeholder 3"/>
          <p:cNvSpPr txBox="1">
            <a:spLocks/>
          </p:cNvSpPr>
          <p:nvPr/>
        </p:nvSpPr>
        <p:spPr>
          <a:xfrm>
            <a:off x="1813808" y="2667000"/>
            <a:ext cx="11420386" cy="495509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Open entry is written off to </a:t>
            </a:r>
            <a:r>
              <a:rPr lang="en-US" dirty="0" smtClean="0"/>
              <a:t>zero (balance) amount </a:t>
            </a:r>
            <a:r>
              <a:rPr lang="en-US" dirty="0"/>
              <a:t>and </a:t>
            </a:r>
            <a:r>
              <a:rPr lang="en-US" dirty="0" smtClean="0"/>
              <a:t>a linked </a:t>
            </a:r>
            <a:r>
              <a:rPr lang="en-US" dirty="0"/>
              <a:t>‘Write Off Bad Debt’ record is attached: 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5594" y="4038600"/>
            <a:ext cx="13801775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91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342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Malaysia – </a:t>
            </a:r>
            <a:br>
              <a:rPr lang="en-US" dirty="0" smtClean="0"/>
            </a:br>
            <a:r>
              <a:rPr lang="en-US" dirty="0" smtClean="0"/>
              <a:t>Write Off Bad Debt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Tom de Valk, Karel Slijkhuis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00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Requirement</a:t>
            </a:r>
          </a:p>
          <a:p>
            <a:endParaRPr lang="en-US" dirty="0"/>
          </a:p>
          <a:p>
            <a:r>
              <a:rPr lang="en-US" dirty="0" smtClean="0"/>
              <a:t>Solution Overview</a:t>
            </a:r>
          </a:p>
          <a:p>
            <a:endParaRPr lang="en-US" dirty="0"/>
          </a:p>
          <a:p>
            <a:r>
              <a:rPr lang="en-US" dirty="0" smtClean="0"/>
              <a:t>Solution Details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77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55810" y="2446940"/>
            <a:ext cx="12778583" cy="5768020"/>
          </a:xfrm>
        </p:spPr>
        <p:txBody>
          <a:bodyPr/>
          <a:lstStyle/>
          <a:p>
            <a:pPr lvl="0"/>
            <a:r>
              <a:rPr lang="en-US" dirty="0" smtClean="0"/>
              <a:t>It should be possible to write off a sales invoice, because the customer cannot pay the invoice anymore due to whatever reason</a:t>
            </a:r>
          </a:p>
          <a:p>
            <a:pPr lvl="0"/>
            <a:endParaRPr lang="en-US" sz="3000" dirty="0"/>
          </a:p>
          <a:p>
            <a:pPr lvl="0"/>
            <a:r>
              <a:rPr lang="en-US" dirty="0" smtClean="0"/>
              <a:t>In Malaysia it is mandatory to first write off a sales invoice before you can claim back the output tax from RMCD (AR Bad Debt Relief)</a:t>
            </a:r>
          </a:p>
          <a:p>
            <a:pPr lvl="0"/>
            <a:endParaRPr lang="en-US" sz="3000" dirty="0"/>
          </a:p>
          <a:p>
            <a:pPr lvl="0"/>
            <a:endParaRPr lang="en-US" sz="3000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68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smtClean="0"/>
          </a:p>
          <a:p>
            <a:r>
              <a:rPr lang="en-US" smtClean="0"/>
              <a:t>A </a:t>
            </a:r>
            <a:r>
              <a:rPr lang="en-US" dirty="0" smtClean="0"/>
              <a:t>new session is created to write off sales invoices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An (optional) </a:t>
            </a:r>
            <a:r>
              <a:rPr lang="en-US" dirty="0"/>
              <a:t>a</a:t>
            </a:r>
            <a:r>
              <a:rPr lang="en-US" dirty="0" smtClean="0"/>
              <a:t>pproval mechanism is in place, before the actual write off can be done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52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Placeholder 57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651"/>
            <a:ext cx="16257586" cy="3657957"/>
          </a:xfr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Details</a:t>
            </a:r>
            <a:endParaRPr lang="en-US" dirty="0"/>
          </a:p>
        </p:txBody>
      </p:sp>
      <p:sp>
        <p:nvSpPr>
          <p:cNvPr id="15" name="Subtitle 1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Setup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232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Off </a:t>
            </a:r>
            <a:r>
              <a:rPr lang="en-US" dirty="0"/>
              <a:t>Bad Debts </a:t>
            </a:r>
            <a:r>
              <a:rPr lang="en-US" dirty="0" smtClean="0"/>
              <a:t>– Setup</a:t>
            </a:r>
            <a:endParaRPr lang="en-US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1905404" y="2674625"/>
            <a:ext cx="6602293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New options in ACR Parameters for Write Off Bad Debts:</a:t>
            </a:r>
          </a:p>
          <a:p>
            <a:pPr lvl="1"/>
            <a:r>
              <a:rPr lang="en-US" dirty="0"/>
              <a:t>Approve Write Off Bad Debts Yes/No</a:t>
            </a:r>
          </a:p>
          <a:p>
            <a:pPr lvl="1"/>
            <a:r>
              <a:rPr lang="en-US" dirty="0"/>
              <a:t>Transaction Type for Write Off Bad Debts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5954" y="2344000"/>
            <a:ext cx="7285714" cy="6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64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Off </a:t>
            </a:r>
            <a:r>
              <a:rPr lang="en-US" dirty="0"/>
              <a:t>Bad Debts </a:t>
            </a:r>
            <a:r>
              <a:rPr lang="en-US" dirty="0" smtClean="0"/>
              <a:t>– </a:t>
            </a:r>
            <a:r>
              <a:rPr lang="en-US" dirty="0"/>
              <a:t>Setup</a:t>
            </a:r>
          </a:p>
        </p:txBody>
      </p:sp>
      <p:sp>
        <p:nvSpPr>
          <p:cNvPr id="6" name="Content Placeholder 3"/>
          <p:cNvSpPr txBox="1">
            <a:spLocks/>
          </p:cNvSpPr>
          <p:nvPr/>
        </p:nvSpPr>
        <p:spPr>
          <a:xfrm>
            <a:off x="843586" y="3451985"/>
            <a:ext cx="3870267" cy="5217945"/>
          </a:xfrm>
          <a:prstGeom prst="rect">
            <a:avLst/>
          </a:prstGeom>
        </p:spPr>
        <p:txBody>
          <a:bodyPr vert="horz" lIns="0" tIns="72569" rIns="0" bIns="72569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New Kind of Transaction ‘Write Off Bad Debts’ in Other Accounts in session Accounts by Financial Business Partner Group (tfacr0110m100)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6427" y="3451986"/>
            <a:ext cx="11383139" cy="569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791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Write Off </a:t>
            </a:r>
            <a:r>
              <a:rPr lang="en-US" dirty="0"/>
              <a:t>Bad Debts </a:t>
            </a:r>
            <a:r>
              <a:rPr lang="en-US" dirty="0" smtClean="0"/>
              <a:t>– Setup</a:t>
            </a:r>
            <a:endParaRPr lang="en-US" dirty="0"/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8683859" y="2376501"/>
            <a:ext cx="7338015" cy="6767499"/>
          </a:xfrm>
          <a:prstGeom prst="rect">
            <a:avLst/>
          </a:prstGeom>
        </p:spPr>
      </p:pic>
      <p:sp>
        <p:nvSpPr>
          <p:cNvPr id="6" name="Content Placeholder 3"/>
          <p:cNvSpPr txBox="1">
            <a:spLocks/>
          </p:cNvSpPr>
          <p:nvPr/>
        </p:nvSpPr>
        <p:spPr>
          <a:xfrm>
            <a:off x="2056622" y="2674625"/>
            <a:ext cx="6451075" cy="5768020"/>
          </a:xfrm>
          <a:prstGeom prst="rect">
            <a:avLst/>
          </a:prstGeom>
        </p:spPr>
        <p:txBody>
          <a:bodyPr vert="horz" lIns="0" tIns="72576" rIns="0" bIns="72576" rtlCol="0">
            <a:noAutofit/>
          </a:bodyPr>
          <a:lstStyle>
            <a:lvl1pPr marL="287338" marR="0" indent="-28733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30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1pPr>
            <a:lvl2pPr marL="736600" marR="0" indent="-280988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2pPr>
            <a:lvl3pPr marL="1255713" marR="0" indent="-239713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22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3pPr>
            <a:lvl4pPr marL="1651000" marR="0" indent="-17780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8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4pPr>
            <a:lvl5pPr marL="2116138" marR="0" indent="-171450" algn="l" defTabSz="1451519" rtl="0" eaLnBrk="1" fontAlgn="auto" latinLnBrk="0" hangingPunct="1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itchFamily="34" charset="0"/>
              <a:buChar char="•"/>
              <a:tabLst/>
              <a:defRPr sz="1600" kern="1200" spc="-50" baseline="0">
                <a:solidFill>
                  <a:schemeClr val="bg2">
                    <a:lumMod val="25000"/>
                  </a:schemeClr>
                </a:solidFill>
                <a:latin typeface="+mn-lt"/>
                <a:ea typeface="Tahoma" pitchFamily="34" charset="0"/>
                <a:cs typeface="Tahoma" pitchFamily="34" charset="0"/>
              </a:defRPr>
            </a:lvl5pPr>
            <a:lvl6pPr marL="3991676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1743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43195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68954" indent="-362880" algn="l" defTabSz="145151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Session tfacr0118m000 renamed to ‘User Tolerances for Write-Offs’</a:t>
            </a:r>
          </a:p>
          <a:p>
            <a:endParaRPr lang="en-US" dirty="0"/>
          </a:p>
          <a:p>
            <a:r>
              <a:rPr lang="en-US" dirty="0"/>
              <a:t>New options for Write Off Bad Debts:</a:t>
            </a:r>
          </a:p>
          <a:p>
            <a:pPr lvl="1"/>
            <a:r>
              <a:rPr lang="en-US" dirty="0"/>
              <a:t>Authorization Limit (Local Currency)</a:t>
            </a:r>
          </a:p>
          <a:p>
            <a:pPr lvl="1"/>
            <a:r>
              <a:rPr lang="en-US" dirty="0"/>
              <a:t>Allow Reverse Write-Off</a:t>
            </a:r>
          </a:p>
        </p:txBody>
      </p:sp>
    </p:spTree>
    <p:extLst>
      <p:ext uri="{BB962C8B-B14F-4D97-AF65-F5344CB8AC3E}">
        <p14:creationId xmlns:p14="http://schemas.microsoft.com/office/powerpoint/2010/main" val="69715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GP">
  <a:themeElements>
    <a:clrScheme name="Infor10x  Color Palette">
      <a:dk1>
        <a:srgbClr val="262626"/>
      </a:dk1>
      <a:lt1>
        <a:sysClr val="window" lastClr="FFFFFF"/>
      </a:lt1>
      <a:dk2>
        <a:srgbClr val="13A3F7"/>
      </a:dk2>
      <a:lt2>
        <a:srgbClr val="E5E5E5"/>
      </a:lt2>
      <a:accent1>
        <a:srgbClr val="34C6FA"/>
      </a:accent1>
      <a:accent2>
        <a:srgbClr val="FF6400"/>
      </a:accent2>
      <a:accent3>
        <a:srgbClr val="2DB329"/>
      </a:accent3>
      <a:accent4>
        <a:srgbClr val="FFAA00"/>
      </a:accent4>
      <a:accent5>
        <a:srgbClr val="00C2B4"/>
      </a:accent5>
      <a:accent6>
        <a:srgbClr val="3341CC"/>
      </a:accent6>
      <a:hlink>
        <a:srgbClr val="005CE6"/>
      </a:hlink>
      <a:folHlink>
        <a:srgbClr val="7533A6"/>
      </a:folHlink>
    </a:clrScheme>
    <a:fontScheme name="Infor10x Arial Font Se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5400">
          <a:solidFill>
            <a:schemeClr val="accent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>
          <a:solidFill>
            <a:schemeClr val="tx2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spAutoFit/>
      </a:bodyPr>
      <a:lstStyle>
        <a:defPPr algn="ctr">
          <a:defRPr sz="3200" dirty="0" smtClean="0">
            <a:solidFill>
              <a:schemeClr val="tx1">
                <a:lumMod val="90000"/>
                <a:lumOff val="1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FGP</Template>
  <TotalTime>2282</TotalTime>
  <Words>372</Words>
  <Application>Microsoft Office PowerPoint</Application>
  <PresentationFormat>Custom</PresentationFormat>
  <Paragraphs>71</Paragraphs>
  <Slides>17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Tahoma</vt:lpstr>
      <vt:lpstr>FGP</vt:lpstr>
      <vt:lpstr>PowerPoint Presentation</vt:lpstr>
      <vt:lpstr>Malaysia –  Write Off Bad Debt</vt:lpstr>
      <vt:lpstr>Agenda</vt:lpstr>
      <vt:lpstr>Requirements</vt:lpstr>
      <vt:lpstr>Solution Overview</vt:lpstr>
      <vt:lpstr>Solution Details</vt:lpstr>
      <vt:lpstr>Write Off Bad Debts – Setup</vt:lpstr>
      <vt:lpstr>Write Off Bad Debts – Setup</vt:lpstr>
      <vt:lpstr>Write Off Bad Debts – Setup</vt:lpstr>
      <vt:lpstr>Solution Details</vt:lpstr>
      <vt:lpstr>Write Off Bad Debts – Process</vt:lpstr>
      <vt:lpstr>Write Off Bad Debts</vt:lpstr>
      <vt:lpstr>Write Off Bad Debts</vt:lpstr>
      <vt:lpstr>Write Off Bad Debts</vt:lpstr>
      <vt:lpstr>Write-off Bad Debts</vt:lpstr>
      <vt:lpstr>Write Off Bad Debts</vt:lpstr>
      <vt:lpstr>PowerPoint Presentation</vt:lpstr>
    </vt:vector>
  </TitlesOfParts>
  <Company>Infor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Ramamurthy Mahesh</dc:creator>
  <cp:lastModifiedBy>Tom de Valk</cp:lastModifiedBy>
  <cp:revision>170</cp:revision>
  <dcterms:created xsi:type="dcterms:W3CDTF">2014-11-18T17:06:45Z</dcterms:created>
  <dcterms:modified xsi:type="dcterms:W3CDTF">2016-11-03T08:29:25Z</dcterms:modified>
</cp:coreProperties>
</file>