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256" r:id="rId2"/>
    <p:sldId id="257" r:id="rId3"/>
    <p:sldId id="267" r:id="rId4"/>
    <p:sldId id="258" r:id="rId5"/>
    <p:sldId id="277" r:id="rId6"/>
    <p:sldId id="339" r:id="rId7"/>
    <p:sldId id="280" r:id="rId8"/>
    <p:sldId id="281" r:id="rId9"/>
    <p:sldId id="282" r:id="rId10"/>
    <p:sldId id="283" r:id="rId11"/>
    <p:sldId id="284" r:id="rId12"/>
    <p:sldId id="286" r:id="rId13"/>
    <p:sldId id="299" r:id="rId14"/>
    <p:sldId id="287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340" r:id="rId26"/>
    <p:sldId id="329" r:id="rId27"/>
    <p:sldId id="302" r:id="rId28"/>
    <p:sldId id="303" r:id="rId29"/>
    <p:sldId id="330" r:id="rId30"/>
    <p:sldId id="305" r:id="rId31"/>
    <p:sldId id="308" r:id="rId32"/>
    <p:sldId id="309" r:id="rId33"/>
    <p:sldId id="313" r:id="rId34"/>
    <p:sldId id="312" r:id="rId35"/>
    <p:sldId id="331" r:id="rId36"/>
    <p:sldId id="332" r:id="rId37"/>
    <p:sldId id="333" r:id="rId38"/>
    <p:sldId id="334" r:id="rId39"/>
    <p:sldId id="336" r:id="rId40"/>
    <p:sldId id="335" r:id="rId41"/>
    <p:sldId id="314" r:id="rId42"/>
    <p:sldId id="319" r:id="rId43"/>
    <p:sldId id="315" r:id="rId44"/>
    <p:sldId id="317" r:id="rId45"/>
    <p:sldId id="341" r:id="rId46"/>
    <p:sldId id="337" r:id="rId47"/>
    <p:sldId id="321" r:id="rId48"/>
    <p:sldId id="323" r:id="rId49"/>
    <p:sldId id="338" r:id="rId50"/>
    <p:sldId id="325" r:id="rId51"/>
    <p:sldId id="343" r:id="rId52"/>
    <p:sldId id="300" r:id="rId53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58" autoAdjust="0"/>
    <p:restoredTop sz="97086" autoAdjust="0"/>
  </p:normalViewPr>
  <p:slideViewPr>
    <p:cSldViewPr>
      <p:cViewPr varScale="1">
        <p:scale>
          <a:sx n="74" d="100"/>
          <a:sy n="74" d="100"/>
        </p:scale>
        <p:origin x="108" y="360"/>
      </p:cViewPr>
      <p:guideLst>
        <p:guide orient="horz" pos="968"/>
        <p:guide pos="1295"/>
        <p:guide pos="5120"/>
        <p:guide pos="915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100" d="100"/>
          <a:sy n="100" d="100"/>
        </p:scale>
        <p:origin x="1560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2/15/2017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5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29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387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</a:t>
            </a:r>
            <a:r>
              <a:rPr lang="en-US" dirty="0" smtClean="0"/>
              <a:t>Conditional Formatting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1539829"/>
            <a:ext cx="11277600" cy="33718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045" y="5124450"/>
            <a:ext cx="11287125" cy="32715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ounded Rectangular Callout 12"/>
          <p:cNvSpPr/>
          <p:nvPr/>
        </p:nvSpPr>
        <p:spPr>
          <a:xfrm>
            <a:off x="13334222" y="1536200"/>
            <a:ext cx="2923366" cy="295960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Tool Tip describes the formatting description.</a:t>
            </a:r>
          </a:p>
          <a:p>
            <a:pPr algn="ctr"/>
            <a:r>
              <a:rPr lang="en-US" sz="2000" dirty="0" smtClean="0"/>
              <a:t>Note: Comparison is based on current date.</a:t>
            </a:r>
          </a:p>
        </p:txBody>
      </p:sp>
    </p:spTree>
    <p:extLst>
      <p:ext uri="{BB962C8B-B14F-4D97-AF65-F5344CB8AC3E}">
        <p14:creationId xmlns:p14="http://schemas.microsoft.com/office/powerpoint/2010/main" val="88542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Conditional Formatting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3124200"/>
            <a:ext cx="11688402" cy="249586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3157994" y="3429000"/>
            <a:ext cx="58703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ounded Rectangular Callout 6"/>
          <p:cNvSpPr/>
          <p:nvPr/>
        </p:nvSpPr>
        <p:spPr>
          <a:xfrm>
            <a:off x="10643188" y="1522006"/>
            <a:ext cx="3124200" cy="16672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Conditional formatting can be created by user.</a:t>
            </a:r>
          </a:p>
        </p:txBody>
      </p:sp>
    </p:spTree>
    <p:extLst>
      <p:ext uri="{BB962C8B-B14F-4D97-AF65-F5344CB8AC3E}">
        <p14:creationId xmlns:p14="http://schemas.microsoft.com/office/powerpoint/2010/main" val="314626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Conditional Formatting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039" y="3177341"/>
            <a:ext cx="11709379" cy="521868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5233194" y="4953000"/>
            <a:ext cx="2819400" cy="8382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3785394" y="7162800"/>
            <a:ext cx="21336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1176794" y="7162800"/>
            <a:ext cx="11430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10912069" y="1529587"/>
            <a:ext cx="2895600" cy="14386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To identify billable lines with delivery date older than 21 days…</a:t>
            </a:r>
          </a:p>
        </p:txBody>
      </p:sp>
    </p:spTree>
    <p:extLst>
      <p:ext uri="{BB962C8B-B14F-4D97-AF65-F5344CB8AC3E}">
        <p14:creationId xmlns:p14="http://schemas.microsoft.com/office/powerpoint/2010/main" val="243685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Conditional Formatting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039" y="3177341"/>
            <a:ext cx="11709379" cy="521868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1176794" y="7162800"/>
            <a:ext cx="11430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10912069" y="1529587"/>
            <a:ext cx="2895600" cy="14386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Row icons are user definable. Also coloring is possible…</a:t>
            </a:r>
          </a:p>
        </p:txBody>
      </p:sp>
      <p:sp>
        <p:nvSpPr>
          <p:cNvPr id="9" name="Rectangle 8"/>
          <p:cNvSpPr/>
          <p:nvPr/>
        </p:nvSpPr>
        <p:spPr>
          <a:xfrm>
            <a:off x="7671594" y="6553200"/>
            <a:ext cx="4648200" cy="609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4566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Conditional Formatting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3165865"/>
            <a:ext cx="11688402" cy="52083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3785394" y="7086600"/>
            <a:ext cx="2133600" cy="609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11329194" y="7391400"/>
            <a:ext cx="10668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5385594" y="4876800"/>
            <a:ext cx="2819400" cy="8382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10912069" y="1529587"/>
            <a:ext cx="2895600" cy="14386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To identify billable lines with delivery date between 14 and 21 days…</a:t>
            </a:r>
          </a:p>
        </p:txBody>
      </p:sp>
    </p:spTree>
    <p:extLst>
      <p:ext uri="{BB962C8B-B14F-4D97-AF65-F5344CB8AC3E}">
        <p14:creationId xmlns:p14="http://schemas.microsoft.com/office/powerpoint/2010/main" val="149956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</a:t>
            </a:r>
            <a:r>
              <a:rPr lang="en-US" dirty="0" smtClean="0"/>
              <a:t>– Easy Filtering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16" y="3074238"/>
            <a:ext cx="11678698" cy="378375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1100594" y="3733800"/>
            <a:ext cx="1752600" cy="609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1100594" y="5867400"/>
            <a:ext cx="19050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10620824" y="1536199"/>
            <a:ext cx="3124200" cy="1591049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User can use the easy filtering option on delivery date column.</a:t>
            </a:r>
          </a:p>
        </p:txBody>
      </p:sp>
    </p:spTree>
    <p:extLst>
      <p:ext uri="{BB962C8B-B14F-4D97-AF65-F5344CB8AC3E}">
        <p14:creationId xmlns:p14="http://schemas.microsoft.com/office/powerpoint/2010/main" val="240964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981" y="3062287"/>
            <a:ext cx="11752533" cy="289926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719594" y="1536199"/>
            <a:ext cx="3047794" cy="1359401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This filter shows all billable lines with delivery date older than 21 days.</a:t>
            </a:r>
          </a:p>
        </p:txBody>
      </p:sp>
    </p:spTree>
    <p:extLst>
      <p:ext uri="{BB962C8B-B14F-4D97-AF65-F5344CB8AC3E}">
        <p14:creationId xmlns:p14="http://schemas.microsoft.com/office/powerpoint/2010/main" val="82617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986" y="2370896"/>
            <a:ext cx="11688402" cy="27019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749" y="5391845"/>
            <a:ext cx="6772275" cy="30194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Rounded Rectangular Callout 7"/>
          <p:cNvSpPr/>
          <p:nvPr/>
        </p:nvSpPr>
        <p:spPr>
          <a:xfrm>
            <a:off x="10567194" y="1536200"/>
            <a:ext cx="3505200" cy="113080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Filter can be saved for reuse.</a:t>
            </a:r>
          </a:p>
        </p:txBody>
      </p:sp>
    </p:spTree>
    <p:extLst>
      <p:ext uri="{BB962C8B-B14F-4D97-AF65-F5344CB8AC3E}">
        <p14:creationId xmlns:p14="http://schemas.microsoft.com/office/powerpoint/2010/main" val="319581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256" y="4114800"/>
            <a:ext cx="11714258" cy="29057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266252" y="1536200"/>
            <a:ext cx="3505200" cy="113080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A user defined name can be given for the filters saved.</a:t>
            </a:r>
          </a:p>
        </p:txBody>
      </p:sp>
    </p:spTree>
    <p:extLst>
      <p:ext uri="{BB962C8B-B14F-4D97-AF65-F5344CB8AC3E}">
        <p14:creationId xmlns:p14="http://schemas.microsoft.com/office/powerpoint/2010/main" val="361186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631" y="3237274"/>
            <a:ext cx="11670883" cy="348845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1405394" y="1566974"/>
            <a:ext cx="2356120" cy="1331674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All saved filters are available for the user.</a:t>
            </a:r>
          </a:p>
        </p:txBody>
      </p:sp>
    </p:spTree>
    <p:extLst>
      <p:ext uri="{BB962C8B-B14F-4D97-AF65-F5344CB8AC3E}">
        <p14:creationId xmlns:p14="http://schemas.microsoft.com/office/powerpoint/2010/main" val="425168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Malaysia – 21 days rule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Ramamurthy Mahesh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0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1457325"/>
            <a:ext cx="4333875" cy="41338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ounded Rectangular Callout 5"/>
          <p:cNvSpPr/>
          <p:nvPr/>
        </p:nvSpPr>
        <p:spPr>
          <a:xfrm>
            <a:off x="11154224" y="1536200"/>
            <a:ext cx="2590800" cy="14508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Via Manage Filters it is possible to view/edit filter conditions.</a:t>
            </a:r>
          </a:p>
        </p:txBody>
      </p:sp>
    </p:spTree>
    <p:extLst>
      <p:ext uri="{BB962C8B-B14F-4D97-AF65-F5344CB8AC3E}">
        <p14:creationId xmlns:p14="http://schemas.microsoft.com/office/powerpoint/2010/main" val="159069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3195380"/>
            <a:ext cx="11401425" cy="51625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ounded Rectangular Callout 5"/>
          <p:cNvSpPr/>
          <p:nvPr/>
        </p:nvSpPr>
        <p:spPr>
          <a:xfrm>
            <a:off x="10948194" y="1536200"/>
            <a:ext cx="2796830" cy="162108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This is a filter which shows billable lines with delivery dates between 14 and 21 days.</a:t>
            </a:r>
          </a:p>
        </p:txBody>
      </p:sp>
      <p:sp>
        <p:nvSpPr>
          <p:cNvPr id="7" name="Rectangle 6"/>
          <p:cNvSpPr/>
          <p:nvPr/>
        </p:nvSpPr>
        <p:spPr>
          <a:xfrm>
            <a:off x="3937794" y="6400800"/>
            <a:ext cx="7162800" cy="533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28643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3938330"/>
            <a:ext cx="6362700" cy="44577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948194" y="1536200"/>
            <a:ext cx="2796830" cy="162108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When user chooses this filter…</a:t>
            </a:r>
          </a:p>
        </p:txBody>
      </p:sp>
    </p:spTree>
    <p:extLst>
      <p:ext uri="{BB962C8B-B14F-4D97-AF65-F5344CB8AC3E}">
        <p14:creationId xmlns:p14="http://schemas.microsoft.com/office/powerpoint/2010/main" val="397365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3886201"/>
            <a:ext cx="11704892" cy="253487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948194" y="1536200"/>
            <a:ext cx="2796830" cy="162108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Billable lines with delivery date between 14 and 21 days are shown.</a:t>
            </a:r>
          </a:p>
        </p:txBody>
      </p:sp>
    </p:spTree>
    <p:extLst>
      <p:ext uri="{BB962C8B-B14F-4D97-AF65-F5344CB8AC3E}">
        <p14:creationId xmlns:p14="http://schemas.microsoft.com/office/powerpoint/2010/main" val="177215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117" y="3810000"/>
            <a:ext cx="11691398" cy="25338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948194" y="1536200"/>
            <a:ext cx="2796830" cy="162108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User can trigger invoicing immediately to avoid non compliance.</a:t>
            </a:r>
          </a:p>
        </p:txBody>
      </p:sp>
      <p:sp>
        <p:nvSpPr>
          <p:cNvPr id="6" name="Rectangle 5"/>
          <p:cNvSpPr/>
          <p:nvPr/>
        </p:nvSpPr>
        <p:spPr>
          <a:xfrm>
            <a:off x="11176794" y="4114800"/>
            <a:ext cx="1143000" cy="8382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2337594" y="5029200"/>
            <a:ext cx="304800" cy="685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51650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Handling Delayed Billable Lines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3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55812" y="489084"/>
            <a:ext cx="12448161" cy="1047616"/>
          </a:xfrm>
        </p:spPr>
        <p:txBody>
          <a:bodyPr/>
          <a:lstStyle/>
          <a:p>
            <a:r>
              <a:rPr lang="en-US" dirty="0"/>
              <a:t>Delayed Invoicing – Tax Adjustments</a:t>
            </a:r>
          </a:p>
        </p:txBody>
      </p:sp>
      <p:sp>
        <p:nvSpPr>
          <p:cNvPr id="7" name="Rectangle 6"/>
          <p:cNvSpPr/>
          <p:nvPr/>
        </p:nvSpPr>
        <p:spPr>
          <a:xfrm>
            <a:off x="2114568" y="5181600"/>
            <a:ext cx="2514600" cy="685800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Billable Lines</a:t>
            </a:r>
          </a:p>
        </p:txBody>
      </p:sp>
      <p:sp>
        <p:nvSpPr>
          <p:cNvPr id="8" name="Rectangle 7"/>
          <p:cNvSpPr/>
          <p:nvPr/>
        </p:nvSpPr>
        <p:spPr>
          <a:xfrm>
            <a:off x="4933571" y="5181600"/>
            <a:ext cx="2514600" cy="685800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dirty="0" smtClean="0"/>
              <a:t>Tax Adjustment Transaction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7750827" y="5181600"/>
            <a:ext cx="4114800" cy="685800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200" dirty="0" smtClean="0"/>
              <a:t>Debit: Delayed Invoicing GST Coverage 53.00 MYR</a:t>
            </a:r>
          </a:p>
          <a:p>
            <a:pPr algn="r"/>
            <a:r>
              <a:rPr lang="en-US" sz="1200" dirty="0" smtClean="0">
                <a:solidFill>
                  <a:srgbClr val="FFFF00"/>
                </a:solidFill>
              </a:rPr>
              <a:t>Credit: Delayed Invoicing GST Coverage 50.00 MYR</a:t>
            </a:r>
          </a:p>
          <a:p>
            <a:pPr algn="r"/>
            <a:r>
              <a:rPr lang="en-US" sz="1200" dirty="0" smtClean="0">
                <a:solidFill>
                  <a:srgbClr val="FFFF00"/>
                </a:solidFill>
              </a:rPr>
              <a:t>Credit: Tax     </a:t>
            </a:r>
            <a:r>
              <a:rPr lang="en-US" sz="1200" dirty="0">
                <a:solidFill>
                  <a:srgbClr val="FFFF00"/>
                </a:solidFill>
              </a:rPr>
              <a:t>3</a:t>
            </a:r>
            <a:r>
              <a:rPr lang="en-US" sz="1200" dirty="0" smtClean="0">
                <a:solidFill>
                  <a:srgbClr val="FFFF00"/>
                </a:solidFill>
              </a:rPr>
              <a:t>.00 MYR</a:t>
            </a:r>
          </a:p>
        </p:txBody>
      </p:sp>
      <p:sp>
        <p:nvSpPr>
          <p:cNvPr id="10" name="Rectangle 9"/>
          <p:cNvSpPr/>
          <p:nvPr/>
        </p:nvSpPr>
        <p:spPr>
          <a:xfrm>
            <a:off x="2114568" y="6430665"/>
            <a:ext cx="2514600" cy="685800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Invoice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933571" y="6430665"/>
            <a:ext cx="2514600" cy="685800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dirty="0" smtClean="0"/>
              <a:t>Tax Adjustment Transaction Reversal</a:t>
            </a:r>
          </a:p>
        </p:txBody>
      </p:sp>
      <p:cxnSp>
        <p:nvCxnSpPr>
          <p:cNvPr id="16" name="Straight Arrow Connector 15"/>
          <p:cNvCxnSpPr>
            <a:stCxn id="7" idx="3"/>
            <a:endCxn id="8" idx="1"/>
          </p:cNvCxnSpPr>
          <p:nvPr/>
        </p:nvCxnSpPr>
        <p:spPr>
          <a:xfrm>
            <a:off x="4629168" y="5524500"/>
            <a:ext cx="304403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0" idx="0"/>
          </p:cNvCxnSpPr>
          <p:nvPr/>
        </p:nvCxnSpPr>
        <p:spPr>
          <a:xfrm>
            <a:off x="3371868" y="5867400"/>
            <a:ext cx="0" cy="563265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0" idx="3"/>
            <a:endCxn id="13" idx="1"/>
          </p:cNvCxnSpPr>
          <p:nvPr/>
        </p:nvCxnSpPr>
        <p:spPr>
          <a:xfrm>
            <a:off x="4629168" y="6773565"/>
            <a:ext cx="304403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8" idx="2"/>
            <a:endCxn id="13" idx="0"/>
          </p:cNvCxnSpPr>
          <p:nvPr/>
        </p:nvCxnSpPr>
        <p:spPr>
          <a:xfrm>
            <a:off x="6190871" y="5867400"/>
            <a:ext cx="0" cy="563265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210121" y="5991483"/>
            <a:ext cx="761602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Reverse Amounts</a:t>
            </a:r>
          </a:p>
        </p:txBody>
      </p:sp>
      <p:sp>
        <p:nvSpPr>
          <p:cNvPr id="29" name="Rounded Rectangular Callout 28"/>
          <p:cNvSpPr/>
          <p:nvPr/>
        </p:nvSpPr>
        <p:spPr>
          <a:xfrm>
            <a:off x="10871994" y="1676400"/>
            <a:ext cx="3644106" cy="10698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dirty="0" smtClean="0"/>
              <a:t>Billable lines older than 21 days - Tax </a:t>
            </a:r>
            <a:r>
              <a:rPr lang="en-US" sz="1600" dirty="0"/>
              <a:t>Adjustment can be created to recognize the </a:t>
            </a:r>
            <a:r>
              <a:rPr lang="en-US" sz="1600" dirty="0" smtClean="0"/>
              <a:t>tax.</a:t>
            </a:r>
            <a:endParaRPr lang="en-US" sz="1600" dirty="0"/>
          </a:p>
          <a:p>
            <a:pPr algn="ctr"/>
            <a:endParaRPr lang="en-US" sz="1600" dirty="0" smtClean="0"/>
          </a:p>
        </p:txBody>
      </p:sp>
      <p:sp>
        <p:nvSpPr>
          <p:cNvPr id="19" name="Rectangle 18"/>
          <p:cNvSpPr/>
          <p:nvPr/>
        </p:nvSpPr>
        <p:spPr>
          <a:xfrm>
            <a:off x="7750827" y="6430665"/>
            <a:ext cx="4114800" cy="685800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200" dirty="0" smtClean="0"/>
              <a:t>Credit: </a:t>
            </a:r>
            <a:r>
              <a:rPr lang="en-US" sz="1200" dirty="0"/>
              <a:t>Delayed Invoicing GST Coverage </a:t>
            </a:r>
            <a:r>
              <a:rPr lang="en-US" sz="1200" dirty="0" smtClean="0"/>
              <a:t>53.00 MYR</a:t>
            </a:r>
          </a:p>
          <a:p>
            <a:pPr algn="r"/>
            <a:r>
              <a:rPr lang="en-US" sz="1200" dirty="0" smtClean="0">
                <a:solidFill>
                  <a:srgbClr val="FFFF00"/>
                </a:solidFill>
              </a:rPr>
              <a:t>Debit: </a:t>
            </a:r>
            <a:r>
              <a:rPr lang="en-US" sz="1200" dirty="0"/>
              <a:t>Delayed Invoicing GST Coverage </a:t>
            </a:r>
            <a:r>
              <a:rPr lang="en-US" sz="1200" dirty="0" smtClean="0">
                <a:solidFill>
                  <a:srgbClr val="FFFF00"/>
                </a:solidFill>
              </a:rPr>
              <a:t>50.00 MYR</a:t>
            </a:r>
          </a:p>
          <a:p>
            <a:pPr algn="r"/>
            <a:r>
              <a:rPr lang="en-US" sz="1200" dirty="0" smtClean="0">
                <a:solidFill>
                  <a:srgbClr val="FFFF00"/>
                </a:solidFill>
              </a:rPr>
              <a:t>Debit: Tax     </a:t>
            </a:r>
            <a:r>
              <a:rPr lang="en-US" sz="1200" dirty="0">
                <a:solidFill>
                  <a:srgbClr val="FFFF00"/>
                </a:solidFill>
              </a:rPr>
              <a:t>3</a:t>
            </a:r>
            <a:r>
              <a:rPr lang="en-US" sz="1200" dirty="0" smtClean="0">
                <a:solidFill>
                  <a:srgbClr val="FFFF00"/>
                </a:solidFill>
              </a:rPr>
              <a:t>.00 MYR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750827" y="7679730"/>
            <a:ext cx="4114800" cy="685800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200" dirty="0" smtClean="0"/>
              <a:t>Debit: Accounts Receivable 53.00 MYR</a:t>
            </a:r>
          </a:p>
          <a:p>
            <a:pPr algn="r"/>
            <a:r>
              <a:rPr lang="en-US" sz="1200" dirty="0" smtClean="0">
                <a:solidFill>
                  <a:srgbClr val="FFFF00"/>
                </a:solidFill>
              </a:rPr>
              <a:t>Credit: Interim Revenue 50.00 MYR</a:t>
            </a:r>
          </a:p>
          <a:p>
            <a:pPr algn="r"/>
            <a:r>
              <a:rPr lang="en-US" sz="1200" dirty="0" smtClean="0">
                <a:solidFill>
                  <a:srgbClr val="FFFF00"/>
                </a:solidFill>
              </a:rPr>
              <a:t>Credit: Tax     </a:t>
            </a:r>
            <a:r>
              <a:rPr lang="en-US" sz="1200" dirty="0">
                <a:solidFill>
                  <a:srgbClr val="FFFF00"/>
                </a:solidFill>
              </a:rPr>
              <a:t>3</a:t>
            </a:r>
            <a:r>
              <a:rPr lang="en-US" sz="1200" dirty="0" smtClean="0">
                <a:solidFill>
                  <a:srgbClr val="FFFF00"/>
                </a:solidFill>
              </a:rPr>
              <a:t>.00 MYR</a:t>
            </a:r>
          </a:p>
        </p:txBody>
      </p:sp>
      <p:sp>
        <p:nvSpPr>
          <p:cNvPr id="2" name="Right Brace 1"/>
          <p:cNvSpPr/>
          <p:nvPr/>
        </p:nvSpPr>
        <p:spPr>
          <a:xfrm>
            <a:off x="11865627" y="5524500"/>
            <a:ext cx="230744" cy="342900"/>
          </a:xfrm>
          <a:prstGeom prst="rightBrace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2629771" y="5524500"/>
            <a:ext cx="1879378" cy="342900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 smtClean="0"/>
              <a:t>GST-03 / GAF reporting</a:t>
            </a:r>
          </a:p>
        </p:txBody>
      </p:sp>
      <p:sp>
        <p:nvSpPr>
          <p:cNvPr id="6" name="Right Brace 5"/>
          <p:cNvSpPr/>
          <p:nvPr/>
        </p:nvSpPr>
        <p:spPr>
          <a:xfrm>
            <a:off x="11865627" y="6773565"/>
            <a:ext cx="230744" cy="342900"/>
          </a:xfrm>
          <a:prstGeom prst="rightBrace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e 10"/>
          <p:cNvSpPr/>
          <p:nvPr/>
        </p:nvSpPr>
        <p:spPr>
          <a:xfrm>
            <a:off x="11865627" y="7924800"/>
            <a:ext cx="230744" cy="381000"/>
          </a:xfrm>
          <a:prstGeom prst="rightBrace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2629771" y="7255002"/>
            <a:ext cx="1891506" cy="342900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 smtClean="0"/>
              <a:t>GST-03 / GAF reporting</a:t>
            </a:r>
          </a:p>
        </p:txBody>
      </p:sp>
      <p:cxnSp>
        <p:nvCxnSpPr>
          <p:cNvPr id="23" name="Straight Arrow Connector 22"/>
          <p:cNvCxnSpPr>
            <a:stCxn id="2" idx="1"/>
            <a:endCxn id="3" idx="1"/>
          </p:cNvCxnSpPr>
          <p:nvPr/>
        </p:nvCxnSpPr>
        <p:spPr>
          <a:xfrm>
            <a:off x="12096371" y="5695950"/>
            <a:ext cx="533400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6" idx="1"/>
            <a:endCxn id="25" idx="1"/>
          </p:cNvCxnSpPr>
          <p:nvPr/>
        </p:nvCxnSpPr>
        <p:spPr>
          <a:xfrm rot="10800000" flipH="1" flipV="1">
            <a:off x="12096371" y="6945014"/>
            <a:ext cx="533400" cy="481437"/>
          </a:xfrm>
          <a:prstGeom prst="bentConnector3">
            <a:avLst>
              <a:gd name="adj1" fmla="val 38170"/>
            </a:avLst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1" idx="1"/>
            <a:endCxn id="25" idx="1"/>
          </p:cNvCxnSpPr>
          <p:nvPr/>
        </p:nvCxnSpPr>
        <p:spPr>
          <a:xfrm rot="10800000" flipH="1">
            <a:off x="12096371" y="7426452"/>
            <a:ext cx="533400" cy="688848"/>
          </a:xfrm>
          <a:prstGeom prst="bentConnector3">
            <a:avLst>
              <a:gd name="adj1" fmla="val 40313"/>
            </a:avLst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ular Callout 25"/>
          <p:cNvSpPr/>
          <p:nvPr/>
        </p:nvSpPr>
        <p:spPr>
          <a:xfrm>
            <a:off x="10862827" y="3163260"/>
            <a:ext cx="3644106" cy="95154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dirty="0" smtClean="0"/>
              <a:t>When invoicing Billable Lines later, previously created tax adjustments are reversed.</a:t>
            </a:r>
            <a:endParaRPr lang="en-US" sz="1600" dirty="0"/>
          </a:p>
          <a:p>
            <a:pPr algn="ctr"/>
            <a:endParaRPr lang="en-US" sz="1600" dirty="0" smtClean="0"/>
          </a:p>
        </p:txBody>
      </p:sp>
      <p:cxnSp>
        <p:nvCxnSpPr>
          <p:cNvPr id="12" name="Straight Arrow Connector 11"/>
          <p:cNvCxnSpPr>
            <a:stCxn id="8" idx="3"/>
            <a:endCxn id="9" idx="1"/>
          </p:cNvCxnSpPr>
          <p:nvPr/>
        </p:nvCxnSpPr>
        <p:spPr>
          <a:xfrm>
            <a:off x="7448171" y="5524500"/>
            <a:ext cx="302656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3" idx="3"/>
            <a:endCxn id="19" idx="1"/>
          </p:cNvCxnSpPr>
          <p:nvPr/>
        </p:nvCxnSpPr>
        <p:spPr>
          <a:xfrm>
            <a:off x="7448171" y="6773565"/>
            <a:ext cx="302656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10" idx="3"/>
            <a:endCxn id="21" idx="1"/>
          </p:cNvCxnSpPr>
          <p:nvPr/>
        </p:nvCxnSpPr>
        <p:spPr>
          <a:xfrm>
            <a:off x="4629168" y="6773565"/>
            <a:ext cx="3121659" cy="1249065"/>
          </a:xfrm>
          <a:prstGeom prst="bentConnector3">
            <a:avLst>
              <a:gd name="adj1" fmla="val 4231"/>
            </a:avLst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849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  <p:bldP spid="27" grpId="0"/>
      <p:bldP spid="29" grpId="0" animBg="1"/>
      <p:bldP spid="19" grpId="0" animBg="1"/>
      <p:bldP spid="21" grpId="0" animBg="1"/>
      <p:bldP spid="2" grpId="0" animBg="1"/>
      <p:bldP spid="3" grpId="0" animBg="1"/>
      <p:bldP spid="6" grpId="0" animBg="1"/>
      <p:bldP spid="11" grpId="0" animBg="1"/>
      <p:bldP spid="25" grpId="0" animBg="1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Delayed Invoicing Adjustment – Master Data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4632340"/>
            <a:ext cx="13706475" cy="3886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1042194" y="7391400"/>
            <a:ext cx="13355365" cy="533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5" name="Rounded Rectangular Callout 4"/>
          <p:cNvSpPr/>
          <p:nvPr/>
        </p:nvSpPr>
        <p:spPr>
          <a:xfrm>
            <a:off x="10871995" y="1687990"/>
            <a:ext cx="4770404" cy="159165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dirty="0" smtClean="0"/>
              <a:t>Tax Adjustment Transactions Settings should be maintained for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Delayed Invoicing Adjustment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Delayed Invoicing </a:t>
            </a:r>
            <a:r>
              <a:rPr lang="en-US" sz="1800" dirty="0" smtClean="0"/>
              <a:t>Adjustment (Reversal)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51183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Delayed Invoicing Adjustment – Master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98" y="4601860"/>
            <a:ext cx="13725525" cy="39243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4852194" y="7391400"/>
            <a:ext cx="28194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9" name="Rounded Rectangular Callout 8"/>
          <p:cNvSpPr/>
          <p:nvPr/>
        </p:nvSpPr>
        <p:spPr>
          <a:xfrm>
            <a:off x="10490994" y="1687990"/>
            <a:ext cx="5151405" cy="189341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dirty="0" smtClean="0"/>
              <a:t>Empty Tax Classification:</a:t>
            </a:r>
          </a:p>
          <a:p>
            <a:pPr algn="ctr"/>
            <a:r>
              <a:rPr lang="en-US" sz="1800" dirty="0" smtClean="0"/>
              <a:t>Tax information defaulted from Billable Lines</a:t>
            </a:r>
          </a:p>
          <a:p>
            <a:pPr algn="ctr"/>
            <a:r>
              <a:rPr lang="en-US" sz="1800" dirty="0"/>
              <a:t>Tax </a:t>
            </a:r>
            <a:r>
              <a:rPr lang="en-US" sz="1800" dirty="0" smtClean="0"/>
              <a:t>Classification Filled:</a:t>
            </a:r>
          </a:p>
          <a:p>
            <a:pPr algn="ctr"/>
            <a:r>
              <a:rPr lang="en-US" sz="1800" dirty="0"/>
              <a:t>Tax information defaulted </a:t>
            </a:r>
            <a:r>
              <a:rPr lang="en-US" sz="1800" dirty="0" smtClean="0"/>
              <a:t>from Tax Classification</a:t>
            </a:r>
            <a:endParaRPr lang="en-US" sz="1800" dirty="0"/>
          </a:p>
          <a:p>
            <a:pPr algn="ctr"/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51094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Delayed Invoicing Adjustment – Master Data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084" y="4632340"/>
            <a:ext cx="13706475" cy="3886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3785395" y="7620000"/>
            <a:ext cx="11430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5" name="Rounded Rectangular Callout 4"/>
          <p:cNvSpPr/>
          <p:nvPr/>
        </p:nvSpPr>
        <p:spPr>
          <a:xfrm>
            <a:off x="10871995" y="1687990"/>
            <a:ext cx="4770404" cy="159165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800" dirty="0" smtClean="0"/>
              <a:t>Delayed </a:t>
            </a:r>
            <a:r>
              <a:rPr lang="en-US" sz="1800" dirty="0"/>
              <a:t>Invoicing </a:t>
            </a:r>
            <a:r>
              <a:rPr lang="en-US" sz="1800" dirty="0" smtClean="0"/>
              <a:t>Adjustment (Reversal):</a:t>
            </a:r>
          </a:p>
          <a:p>
            <a:r>
              <a:rPr lang="en-US" sz="1800" dirty="0" smtClean="0"/>
              <a:t>Only Number </a:t>
            </a:r>
            <a:r>
              <a:rPr lang="en-US" sz="1800" dirty="0"/>
              <a:t>G</a:t>
            </a:r>
            <a:r>
              <a:rPr lang="en-US" sz="1800" dirty="0" smtClean="0"/>
              <a:t>roup / Series and Transaction </a:t>
            </a:r>
            <a:r>
              <a:rPr lang="en-US" sz="1800" dirty="0"/>
              <a:t>T</a:t>
            </a:r>
            <a:r>
              <a:rPr lang="en-US" sz="1800" dirty="0" smtClean="0"/>
              <a:t>ype / Series can be entered.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3157994" y="7620000"/>
            <a:ext cx="1239565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92996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7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Delayed Invoicing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1716595"/>
            <a:ext cx="9778571" cy="68137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795794" y="1716595"/>
            <a:ext cx="3720306" cy="1410653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Delayed Invoicing Adjustment can be initiated from: </a:t>
            </a:r>
          </a:p>
          <a:p>
            <a:pPr algn="ctr"/>
            <a:r>
              <a:rPr lang="en-US" sz="2000" dirty="0" smtClean="0"/>
              <a:t>Invoicing 360 (cisli3600m000)</a:t>
            </a:r>
          </a:p>
          <a:p>
            <a:pPr algn="ctr"/>
            <a:r>
              <a:rPr lang="en-US" sz="2000" dirty="0" smtClean="0"/>
              <a:t>Billable Lines (cisli8110m000)</a:t>
            </a:r>
          </a:p>
        </p:txBody>
      </p:sp>
    </p:spTree>
    <p:extLst>
      <p:ext uri="{BB962C8B-B14F-4D97-AF65-F5344CB8AC3E}">
        <p14:creationId xmlns:p14="http://schemas.microsoft.com/office/powerpoint/2010/main" val="3262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309" y="3984640"/>
            <a:ext cx="12306300" cy="45339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8281194" y="6553200"/>
            <a:ext cx="25908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ounded Rectangular Callout 5"/>
          <p:cNvSpPr/>
          <p:nvPr/>
        </p:nvSpPr>
        <p:spPr>
          <a:xfrm>
            <a:off x="10871994" y="1687990"/>
            <a:ext cx="3644106" cy="136305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Tax Adjustment Transactions can be created for a selection of Billable Lines.</a:t>
            </a:r>
          </a:p>
        </p:txBody>
      </p:sp>
    </p:spTree>
    <p:extLst>
      <p:ext uri="{BB962C8B-B14F-4D97-AF65-F5344CB8AC3E}">
        <p14:creationId xmlns:p14="http://schemas.microsoft.com/office/powerpoint/2010/main" val="393674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68" y="4013215"/>
            <a:ext cx="12306300" cy="45053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1862594" y="5791200"/>
            <a:ext cx="113479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11862594" y="6324600"/>
            <a:ext cx="113479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ounded Rectangular Callout 6"/>
          <p:cNvSpPr/>
          <p:nvPr/>
        </p:nvSpPr>
        <p:spPr>
          <a:xfrm>
            <a:off x="10490994" y="1687990"/>
            <a:ext cx="4025106" cy="174101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Tax Adjustment Transaction checkbox indicates if tax adjustments are created.</a:t>
            </a:r>
          </a:p>
          <a:p>
            <a:pPr algn="ctr"/>
            <a:r>
              <a:rPr lang="en-US" sz="2000" dirty="0" smtClean="0"/>
              <a:t>Note: This field is initial hidden and needs to be personalized.</a:t>
            </a:r>
          </a:p>
        </p:txBody>
      </p:sp>
    </p:spTree>
    <p:extLst>
      <p:ext uri="{BB962C8B-B14F-4D97-AF65-F5344CB8AC3E}">
        <p14:creationId xmlns:p14="http://schemas.microsoft.com/office/powerpoint/2010/main" val="166343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4832365"/>
            <a:ext cx="12296775" cy="36861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7138194" y="7010400"/>
            <a:ext cx="2057400" cy="3810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ounded Rectangular Callout 5"/>
          <p:cNvSpPr/>
          <p:nvPr/>
        </p:nvSpPr>
        <p:spPr>
          <a:xfrm>
            <a:off x="10774866" y="1710528"/>
            <a:ext cx="3733800" cy="106680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Via Reference, its possible to zoom to the created Tax Adjustment Transaction.</a:t>
            </a:r>
          </a:p>
        </p:txBody>
      </p:sp>
    </p:spTree>
    <p:extLst>
      <p:ext uri="{BB962C8B-B14F-4D97-AF65-F5344CB8AC3E}">
        <p14:creationId xmlns:p14="http://schemas.microsoft.com/office/powerpoint/2010/main" val="271381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1699817"/>
            <a:ext cx="7285310" cy="68187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ounded Rectangular Callout 5"/>
          <p:cNvSpPr/>
          <p:nvPr/>
        </p:nvSpPr>
        <p:spPr>
          <a:xfrm>
            <a:off x="11141175" y="1699817"/>
            <a:ext cx="3374925" cy="16002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Source document is stored in Tax Adjustment Transactions.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4471194" y="2590800"/>
            <a:ext cx="2895600" cy="914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59468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1699817"/>
            <a:ext cx="7285310" cy="68187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Rounded Rectangular Callout 7"/>
          <p:cNvSpPr/>
          <p:nvPr/>
        </p:nvSpPr>
        <p:spPr>
          <a:xfrm>
            <a:off x="9195594" y="1687990"/>
            <a:ext cx="5311999" cy="303641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Following details are imported </a:t>
            </a:r>
            <a:r>
              <a:rPr lang="en-US" sz="2000" dirty="0" smtClean="0"/>
              <a:t>from Billable Lines: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Description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Transaction </a:t>
            </a:r>
            <a:r>
              <a:rPr lang="en-US" sz="2000" dirty="0" smtClean="0"/>
              <a:t>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Business Partner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Tax Country (Conditional)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Tax Code </a:t>
            </a:r>
            <a:r>
              <a:rPr lang="en-US" sz="2000" dirty="0">
                <a:solidFill>
                  <a:srgbClr val="FFFF00"/>
                </a:solidFill>
              </a:rPr>
              <a:t>(Conditional</a:t>
            </a:r>
            <a:r>
              <a:rPr lang="en-US" sz="2000" dirty="0" smtClean="0">
                <a:solidFill>
                  <a:srgbClr val="FFFF00"/>
                </a:solidFill>
              </a:rPr>
              <a:t>)</a:t>
            </a:r>
            <a:endParaRPr lang="en-US" sz="2000" dirty="0">
              <a:solidFill>
                <a:srgbClr val="FFFF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Taxable </a:t>
            </a:r>
            <a:r>
              <a:rPr lang="en-US" sz="2000" dirty="0"/>
              <a:t>Amount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Text</a:t>
            </a:r>
            <a:endParaRPr lang="en-US" sz="2000" dirty="0"/>
          </a:p>
          <a:p>
            <a:pPr algn="ctr"/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980939" y="3733800"/>
            <a:ext cx="3886200" cy="16002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5156994" y="3505200"/>
            <a:ext cx="2286000" cy="23622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97571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1699817"/>
            <a:ext cx="7285310" cy="68187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980939" y="4419600"/>
            <a:ext cx="3886200" cy="4572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1" name="Rounded Rectangular Callout 10"/>
          <p:cNvSpPr/>
          <p:nvPr/>
        </p:nvSpPr>
        <p:spPr>
          <a:xfrm>
            <a:off x="9388575" y="1687990"/>
            <a:ext cx="5127525" cy="23622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Following information are derived </a:t>
            </a:r>
            <a:r>
              <a:rPr lang="en-US" sz="2000" dirty="0" smtClean="0"/>
              <a:t>from </a:t>
            </a:r>
            <a:r>
              <a:rPr lang="en-US" sz="2000" dirty="0"/>
              <a:t>the Tax Adjustment Transaction Settings: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00"/>
                </a:solidFill>
              </a:rPr>
              <a:t>Tax </a:t>
            </a:r>
            <a:r>
              <a:rPr lang="en-US" sz="2000" dirty="0" smtClean="0">
                <a:solidFill>
                  <a:srgbClr val="FFFF00"/>
                </a:solidFill>
              </a:rPr>
              <a:t>Country (Conditional)</a:t>
            </a:r>
            <a:endParaRPr lang="en-US" sz="2000" dirty="0">
              <a:solidFill>
                <a:srgbClr val="FFFF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00"/>
                </a:solidFill>
              </a:rPr>
              <a:t>Tax Code (Conditional</a:t>
            </a:r>
            <a:r>
              <a:rPr lang="en-US" sz="20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Ledger </a:t>
            </a:r>
            <a:r>
              <a:rPr lang="en-US" sz="2000" dirty="0"/>
              <a:t>Account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Dimensions</a:t>
            </a:r>
          </a:p>
          <a:p>
            <a:pPr algn="ctr"/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813594" y="5867400"/>
            <a:ext cx="6934200" cy="1066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59646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1699817"/>
            <a:ext cx="7285310" cy="68187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Rounded Rectangular Callout 7"/>
          <p:cNvSpPr/>
          <p:nvPr/>
        </p:nvSpPr>
        <p:spPr>
          <a:xfrm>
            <a:off x="9388575" y="1699817"/>
            <a:ext cx="5127525" cy="36576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Some values can be changed before creating journal vouchers: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Description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Transaction </a:t>
            </a:r>
            <a:r>
              <a:rPr lang="en-US" sz="2000" dirty="0" smtClean="0"/>
              <a:t>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 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Account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Dimensions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Text</a:t>
            </a:r>
            <a:endParaRPr lang="en-US" sz="2000" dirty="0"/>
          </a:p>
          <a:p>
            <a:pPr algn="ctr"/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813594" y="5867400"/>
            <a:ext cx="6781800" cy="86973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5156994" y="3505200"/>
            <a:ext cx="2438400" cy="2285999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965994" y="3733800"/>
            <a:ext cx="3962400" cy="4572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889794" y="4648200"/>
            <a:ext cx="40386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93378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1699817"/>
            <a:ext cx="7285310" cy="68187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5995194" y="2209800"/>
            <a:ext cx="685800" cy="533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5233194" y="3200400"/>
            <a:ext cx="10668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3" name="Rounded Rectangular Callout 12"/>
          <p:cNvSpPr/>
          <p:nvPr/>
        </p:nvSpPr>
        <p:spPr>
          <a:xfrm>
            <a:off x="9957595" y="1653011"/>
            <a:ext cx="4568946" cy="1547389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Processing Tax Adjustment Transaction is possible only if Billable line has not been invoiced.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1024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1699817"/>
            <a:ext cx="7285310" cy="68187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5995194" y="2209800"/>
            <a:ext cx="685800" cy="533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5233194" y="3200400"/>
            <a:ext cx="10668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3" name="Rounded Rectangular Callout 12"/>
          <p:cNvSpPr/>
          <p:nvPr/>
        </p:nvSpPr>
        <p:spPr>
          <a:xfrm>
            <a:off x="9957595" y="1653011"/>
            <a:ext cx="4568946" cy="1547389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Processing can be started as specific option,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2951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Invoices have to be generated within 21 days of delivery.</a:t>
            </a:r>
          </a:p>
          <a:p>
            <a:r>
              <a:rPr lang="en-US" dirty="0" smtClean="0"/>
              <a:t>Tax Point</a:t>
            </a:r>
          </a:p>
          <a:p>
            <a:pPr lvl="1"/>
            <a:r>
              <a:rPr lang="en-US" dirty="0" smtClean="0"/>
              <a:t>Is invoice date when invoiced within 21 days of delivery.</a:t>
            </a:r>
          </a:p>
          <a:p>
            <a:pPr lvl="1"/>
            <a:r>
              <a:rPr lang="en-US" dirty="0" smtClean="0"/>
              <a:t>Is delivery date if invoiced more than 21 days after delivery.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 order to comply with the legal requirement of invoicing within 21 days</a:t>
            </a:r>
          </a:p>
          <a:p>
            <a:pPr lvl="1"/>
            <a:r>
              <a:rPr lang="en-US" dirty="0" smtClean="0"/>
              <a:t>Identify billable lines with delivery dates older than certain number of days</a:t>
            </a:r>
          </a:p>
          <a:p>
            <a:pPr lvl="1"/>
            <a:endParaRPr lang="en-US" dirty="0"/>
          </a:p>
          <a:p>
            <a:r>
              <a:rPr lang="en-US" dirty="0" smtClean="0"/>
              <a:t>Optionally, tax adjustment posting to be created when not invoiced within 21 days</a:t>
            </a:r>
          </a:p>
          <a:p>
            <a:pPr lvl="1"/>
            <a:r>
              <a:rPr lang="en-US" dirty="0" smtClean="0"/>
              <a:t>The created tax adjustment should be reversed when posting the invoice.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210" y="3784615"/>
            <a:ext cx="7258050" cy="47339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682411" y="1687990"/>
            <a:ext cx="3836987" cy="1949316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Or, </a:t>
            </a:r>
          </a:p>
          <a:p>
            <a:pPr algn="ctr"/>
            <a:r>
              <a:rPr lang="en-US" sz="2000" dirty="0"/>
              <a:t>By session – Process Tax Adjustment Transactions (lpgen1200m000).</a:t>
            </a:r>
          </a:p>
        </p:txBody>
      </p:sp>
    </p:spTree>
    <p:extLst>
      <p:ext uri="{BB962C8B-B14F-4D97-AF65-F5344CB8AC3E}">
        <p14:creationId xmlns:p14="http://schemas.microsoft.com/office/powerpoint/2010/main" val="11385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5483" y="1706243"/>
            <a:ext cx="7436916" cy="682195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084" y="1699817"/>
            <a:ext cx="7285310" cy="68187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ounded Rectangular Callout 6"/>
          <p:cNvSpPr/>
          <p:nvPr/>
        </p:nvSpPr>
        <p:spPr>
          <a:xfrm>
            <a:off x="11100594" y="1553693"/>
            <a:ext cx="3576608" cy="11430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After processing Journal details are filled.</a:t>
            </a:r>
          </a:p>
        </p:txBody>
      </p:sp>
      <p:sp>
        <p:nvSpPr>
          <p:cNvPr id="8" name="Rectangle 7"/>
          <p:cNvSpPr/>
          <p:nvPr/>
        </p:nvSpPr>
        <p:spPr>
          <a:xfrm>
            <a:off x="8433594" y="7010400"/>
            <a:ext cx="3048000" cy="12192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43251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2117740"/>
            <a:ext cx="11963400" cy="64008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8821684" y="2819400"/>
            <a:ext cx="3886200" cy="1298448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It is possible to zoom to the created document.</a:t>
            </a:r>
          </a:p>
        </p:txBody>
      </p:sp>
    </p:spTree>
    <p:extLst>
      <p:ext uri="{BB962C8B-B14F-4D97-AF65-F5344CB8AC3E}">
        <p14:creationId xmlns:p14="http://schemas.microsoft.com/office/powerpoint/2010/main" val="136100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</a:t>
            </a:r>
            <a:r>
              <a:rPr lang="en-US" dirty="0" smtClean="0"/>
              <a:t>Adjustment - Reversal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185" y="1675965"/>
            <a:ext cx="11962410" cy="68425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8357394" y="2362200"/>
            <a:ext cx="4267201" cy="198120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When the invoice is posted, tax adjustment reversals are </a:t>
            </a:r>
            <a:r>
              <a:rPr lang="en-US" sz="2000" dirty="0" smtClean="0"/>
              <a:t>created automatically.</a:t>
            </a:r>
            <a:endParaRPr lang="en-US" sz="2000" dirty="0" smtClean="0"/>
          </a:p>
          <a:p>
            <a:pPr algn="ctr"/>
            <a:r>
              <a:rPr lang="en-US" sz="2000" dirty="0" smtClean="0"/>
              <a:t>From invoice lines it is possible to zoom to “Tax Adjustment Transaction”.</a:t>
            </a:r>
          </a:p>
        </p:txBody>
      </p:sp>
    </p:spTree>
    <p:extLst>
      <p:ext uri="{BB962C8B-B14F-4D97-AF65-F5344CB8AC3E}">
        <p14:creationId xmlns:p14="http://schemas.microsoft.com/office/powerpoint/2010/main" val="273298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 - Reversal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5" y="1667812"/>
            <a:ext cx="8199710" cy="685716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2055813" y="2895600"/>
            <a:ext cx="2567781" cy="152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ounded Rectangular Callout 6"/>
          <p:cNvSpPr/>
          <p:nvPr/>
        </p:nvSpPr>
        <p:spPr>
          <a:xfrm>
            <a:off x="9043194" y="1687990"/>
            <a:ext cx="5487194" cy="265541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Delayed Invoicing Adjustment </a:t>
            </a:r>
            <a:r>
              <a:rPr lang="en-US" sz="2000" dirty="0" smtClean="0"/>
              <a:t>– Reversal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Data copied from </a:t>
            </a:r>
            <a:r>
              <a:rPr lang="en-US" sz="2000" dirty="0"/>
              <a:t>original “Delayed Invoicing Adjustment </a:t>
            </a:r>
            <a:r>
              <a:rPr lang="en-US" sz="2000" dirty="0" smtClean="0"/>
              <a:t>“ transaction.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Taxable Amount and Tax Amount reversed.</a:t>
            </a:r>
          </a:p>
        </p:txBody>
      </p:sp>
    </p:spTree>
    <p:extLst>
      <p:ext uri="{BB962C8B-B14F-4D97-AF65-F5344CB8AC3E}">
        <p14:creationId xmlns:p14="http://schemas.microsoft.com/office/powerpoint/2010/main" val="193516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 - Reversal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5" y="1667812"/>
            <a:ext cx="8199710" cy="685716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Rounded Rectangular Callout 7"/>
          <p:cNvSpPr/>
          <p:nvPr/>
        </p:nvSpPr>
        <p:spPr>
          <a:xfrm>
            <a:off x="9010968" y="1695610"/>
            <a:ext cx="5487194" cy="68702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Only text field can be edited.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5309394" y="3505200"/>
            <a:ext cx="2590800" cy="2438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2489994" y="1905000"/>
            <a:ext cx="3810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9010968" y="2628290"/>
            <a:ext cx="5487194" cy="68702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Reversal record cannot be deleted.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53642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 - Reversal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993" y="1671033"/>
            <a:ext cx="7182201" cy="625376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3594" y="1687990"/>
            <a:ext cx="7208806" cy="624337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ounded Rectangular Callout 6"/>
          <p:cNvSpPr/>
          <p:nvPr/>
        </p:nvSpPr>
        <p:spPr>
          <a:xfrm>
            <a:off x="11405394" y="1905000"/>
            <a:ext cx="3576608" cy="11430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After processing Journal details are filled.</a:t>
            </a:r>
          </a:p>
        </p:txBody>
      </p:sp>
      <p:sp>
        <p:nvSpPr>
          <p:cNvPr id="8" name="Rectangle 7"/>
          <p:cNvSpPr/>
          <p:nvPr/>
        </p:nvSpPr>
        <p:spPr>
          <a:xfrm>
            <a:off x="8465869" y="6629400"/>
            <a:ext cx="3106119" cy="11430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62705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 - Reversal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1687991"/>
            <a:ext cx="12531392" cy="68305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9341721" y="2362200"/>
            <a:ext cx="3886200" cy="1298448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It is possible to zoom to the created document.</a:t>
            </a:r>
          </a:p>
        </p:txBody>
      </p:sp>
    </p:spTree>
    <p:extLst>
      <p:ext uri="{BB962C8B-B14F-4D97-AF65-F5344CB8AC3E}">
        <p14:creationId xmlns:p14="http://schemas.microsoft.com/office/powerpoint/2010/main" val="416389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 - Reversal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89" y="1687991"/>
            <a:ext cx="12496200" cy="68305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8281194" y="4848424"/>
            <a:ext cx="2590800" cy="333176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1880394" y="4419600"/>
            <a:ext cx="1371600" cy="22479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ounded Rectangular Callout 6"/>
          <p:cNvSpPr/>
          <p:nvPr/>
        </p:nvSpPr>
        <p:spPr>
          <a:xfrm>
            <a:off x="11929589" y="1687990"/>
            <a:ext cx="3712809" cy="143621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Link to the original Journal is available from the reversal Journal.</a:t>
            </a:r>
          </a:p>
        </p:txBody>
      </p:sp>
    </p:spTree>
    <p:extLst>
      <p:ext uri="{BB962C8B-B14F-4D97-AF65-F5344CB8AC3E}">
        <p14:creationId xmlns:p14="http://schemas.microsoft.com/office/powerpoint/2010/main" val="60879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 - Reversal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89" y="1687991"/>
            <a:ext cx="12496200" cy="68305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8281194" y="4858880"/>
            <a:ext cx="2590800" cy="29969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1804194" y="4419600"/>
            <a:ext cx="13716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ounded Rectangular Callout 6"/>
          <p:cNvSpPr/>
          <p:nvPr/>
        </p:nvSpPr>
        <p:spPr>
          <a:xfrm>
            <a:off x="11929589" y="1687990"/>
            <a:ext cx="3712809" cy="143621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Link to the original Journal is available from the reversal Journal.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1393" y="3263378"/>
            <a:ext cx="8290696" cy="51159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463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Invoicing 360 shows Billable Lines </a:t>
            </a:r>
          </a:p>
          <a:p>
            <a:endParaRPr lang="en-US" dirty="0" smtClean="0"/>
          </a:p>
          <a:p>
            <a:r>
              <a:rPr lang="en-US" dirty="0" smtClean="0"/>
              <a:t>LN UI allows for filtering and formatting for easy identification of non-complying billable lines.</a:t>
            </a:r>
          </a:p>
          <a:p>
            <a:r>
              <a:rPr lang="en-US" dirty="0" smtClean="0"/>
              <a:t>With conditional formatting its possible to identify billable lines with delivery dates older than certain number of days.</a:t>
            </a:r>
          </a:p>
          <a:p>
            <a:r>
              <a:rPr lang="en-US" dirty="0" smtClean="0"/>
              <a:t>Easy filtering - to show only </a:t>
            </a:r>
            <a:r>
              <a:rPr lang="en-US" dirty="0"/>
              <a:t>billable lines with delivery dates older than certain number of </a:t>
            </a:r>
            <a:r>
              <a:rPr lang="en-US" dirty="0" smtClean="0"/>
              <a:t>days.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Invoicing can be triggered immediately on older billable lines.</a:t>
            </a:r>
          </a:p>
          <a:p>
            <a:endParaRPr lang="en-US" dirty="0" smtClean="0"/>
          </a:p>
          <a:p>
            <a:r>
              <a:rPr lang="en-US" dirty="0" smtClean="0"/>
              <a:t>Or, Tax adjustment postings can be created for the older billable lines.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0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 - Reversal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889795" y="1576160"/>
            <a:ext cx="10210800" cy="336895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794" y="5458940"/>
            <a:ext cx="10210801" cy="30564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4623594" y="3810000"/>
            <a:ext cx="57912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4623594" y="7696200"/>
            <a:ext cx="57912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cxnSp>
        <p:nvCxnSpPr>
          <p:cNvPr id="11" name="Curved Connector 10"/>
          <p:cNvCxnSpPr>
            <a:stCxn id="3" idx="3"/>
            <a:endCxn id="6" idx="3"/>
          </p:cNvCxnSpPr>
          <p:nvPr/>
        </p:nvCxnSpPr>
        <p:spPr>
          <a:xfrm>
            <a:off x="10414794" y="3962400"/>
            <a:ext cx="12700" cy="3886200"/>
          </a:xfrm>
          <a:prstGeom prst="curvedConnector3">
            <a:avLst>
              <a:gd name="adj1" fmla="val 20763386"/>
            </a:avLst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ular Callout 14"/>
          <p:cNvSpPr/>
          <p:nvPr/>
        </p:nvSpPr>
        <p:spPr>
          <a:xfrm>
            <a:off x="11329194" y="1576160"/>
            <a:ext cx="3201194" cy="162728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Reversal transaction reverses the original journal.</a:t>
            </a:r>
          </a:p>
        </p:txBody>
      </p:sp>
    </p:spTree>
    <p:extLst>
      <p:ext uri="{BB962C8B-B14F-4D97-AF65-F5344CB8AC3E}">
        <p14:creationId xmlns:p14="http://schemas.microsoft.com/office/powerpoint/2010/main" val="389343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Delayed Invoicing Adjustment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3" y="2455526"/>
            <a:ext cx="9048750" cy="5800725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10948194" y="2418314"/>
            <a:ext cx="3590026" cy="1696486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On finalization, tax records are created for the GST.</a:t>
            </a:r>
          </a:p>
        </p:txBody>
      </p:sp>
      <p:sp>
        <p:nvSpPr>
          <p:cNvPr id="7" name="Rectangle 6"/>
          <p:cNvSpPr/>
          <p:nvPr/>
        </p:nvSpPr>
        <p:spPr>
          <a:xfrm>
            <a:off x="2947194" y="6553200"/>
            <a:ext cx="78486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2947194" y="6781800"/>
            <a:ext cx="78486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2947194" y="6019800"/>
            <a:ext cx="78486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11104564" y="6019800"/>
            <a:ext cx="3399410" cy="228600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 smtClean="0"/>
              <a:t>Invoice</a:t>
            </a:r>
            <a:endParaRPr lang="en-US" sz="140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11104564" y="6553200"/>
            <a:ext cx="3399410" cy="228600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 smtClean="0"/>
              <a:t>Delayed Invoicing Adjustment</a:t>
            </a:r>
            <a:endParaRPr lang="en-US" sz="14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11104564" y="6810426"/>
            <a:ext cx="3399410" cy="276174"/>
          </a:xfrm>
          <a:prstGeom prst="rec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 smtClean="0"/>
              <a:t>Delayed Invoicing Adjustment Reversal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64583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5" grpId="0" animBg="1"/>
      <p:bldP spid="10" grpId="0" animBg="1"/>
      <p:bldP spid="1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Invoicing 360 provides possibility to filter billable lines.</a:t>
            </a:r>
          </a:p>
          <a:p>
            <a:endParaRPr lang="en-US" dirty="0"/>
          </a:p>
          <a:p>
            <a:r>
              <a:rPr lang="en-US" dirty="0" smtClean="0"/>
              <a:t>Conditional formatting and/or Easy filtering can be used to identify billable lines which need invoicing to stay compliant.</a:t>
            </a:r>
          </a:p>
          <a:p>
            <a:endParaRPr lang="en-US" dirty="0"/>
          </a:p>
          <a:p>
            <a:r>
              <a:rPr lang="en-US" dirty="0" smtClean="0"/>
              <a:t>Invoicing actions can be triggered immediately for the billable lines which are at risk of non compliance.</a:t>
            </a:r>
          </a:p>
          <a:p>
            <a:endParaRPr lang="en-US" dirty="0"/>
          </a:p>
          <a:p>
            <a:r>
              <a:rPr lang="en-US" dirty="0" smtClean="0"/>
              <a:t>Alternatively, tax adjustment maybe created for these billable </a:t>
            </a:r>
            <a:r>
              <a:rPr lang="en-US" dirty="0"/>
              <a:t>lines at risk of non compliance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When invoicing these billable </a:t>
            </a:r>
            <a:r>
              <a:rPr lang="en-US" dirty="0" smtClean="0"/>
              <a:t>lines, </a:t>
            </a:r>
            <a:r>
              <a:rPr lang="en-US" dirty="0" smtClean="0"/>
              <a:t>reversal tax adjustments are </a:t>
            </a:r>
            <a:r>
              <a:rPr lang="en-US" dirty="0" smtClean="0"/>
              <a:t>created automatically.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14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Billable Lines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51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Invoicing 360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998" y="1554650"/>
            <a:ext cx="10638796" cy="68413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185194" y="2362200"/>
            <a:ext cx="7696200" cy="8382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3" name="Rounded Rectangular Callout 2"/>
          <p:cNvSpPr/>
          <p:nvPr/>
        </p:nvSpPr>
        <p:spPr>
          <a:xfrm>
            <a:off x="12700794" y="1554649"/>
            <a:ext cx="3048000" cy="2258399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Filters to identify Billable Lines:</a:t>
            </a:r>
          </a:p>
          <a:p>
            <a:pPr marL="342900" indent="-342900" algn="ctr">
              <a:buFontTx/>
              <a:buChar char="-"/>
            </a:pPr>
            <a:r>
              <a:rPr lang="en-US" sz="2000" dirty="0" smtClean="0"/>
              <a:t>Business Partner</a:t>
            </a:r>
          </a:p>
          <a:p>
            <a:pPr marL="342900" indent="-342900" algn="ctr">
              <a:buFontTx/>
              <a:buChar char="-"/>
            </a:pPr>
            <a:r>
              <a:rPr lang="en-US" sz="2000" dirty="0" smtClean="0"/>
              <a:t>Source Document</a:t>
            </a:r>
          </a:p>
        </p:txBody>
      </p:sp>
    </p:spTree>
    <p:extLst>
      <p:ext uri="{BB962C8B-B14F-4D97-AF65-F5344CB8AC3E}">
        <p14:creationId xmlns:p14="http://schemas.microsoft.com/office/powerpoint/2010/main" val="349070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Invoicing 360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998" y="1554650"/>
            <a:ext cx="10638796" cy="68413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9576594" y="5486400"/>
            <a:ext cx="1371600" cy="7620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3" name="Rounded Rectangular Callout 2"/>
          <p:cNvSpPr/>
          <p:nvPr/>
        </p:nvSpPr>
        <p:spPr>
          <a:xfrm>
            <a:off x="12700794" y="1536200"/>
            <a:ext cx="2514600" cy="19720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Delivery Date is available for easy filtering.</a:t>
            </a:r>
          </a:p>
        </p:txBody>
      </p:sp>
    </p:spTree>
    <p:extLst>
      <p:ext uri="{BB962C8B-B14F-4D97-AF65-F5344CB8AC3E}">
        <p14:creationId xmlns:p14="http://schemas.microsoft.com/office/powerpoint/2010/main" val="330124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Invoicing 360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998" y="1554650"/>
            <a:ext cx="10638796" cy="68413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2056622" y="5410200"/>
            <a:ext cx="280972" cy="25146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3" name="Rounded Rectangular Callout 2"/>
          <p:cNvSpPr/>
          <p:nvPr/>
        </p:nvSpPr>
        <p:spPr>
          <a:xfrm>
            <a:off x="12700794" y="1536199"/>
            <a:ext cx="2514600" cy="1819649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Conditional Formatting to identify billable lines with older delivery dates</a:t>
            </a:r>
          </a:p>
        </p:txBody>
      </p:sp>
    </p:spTree>
    <p:extLst>
      <p:ext uri="{BB962C8B-B14F-4D97-AF65-F5344CB8AC3E}">
        <p14:creationId xmlns:p14="http://schemas.microsoft.com/office/powerpoint/2010/main" val="106959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>
            <a:alpha val="20000"/>
          </a:schemeClr>
        </a:solidFill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2218</TotalTime>
  <Words>1158</Words>
  <Application>Microsoft Office PowerPoint</Application>
  <PresentationFormat>Custom</PresentationFormat>
  <Paragraphs>186</Paragraphs>
  <Slides>52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6" baseType="lpstr">
      <vt:lpstr>Arial</vt:lpstr>
      <vt:lpstr>Calibri</vt:lpstr>
      <vt:lpstr>Tahoma</vt:lpstr>
      <vt:lpstr>FGP</vt:lpstr>
      <vt:lpstr>PowerPoint Presentation</vt:lpstr>
      <vt:lpstr>Malaysia – 21 days rule</vt:lpstr>
      <vt:lpstr>Content</vt:lpstr>
      <vt:lpstr>Requirement</vt:lpstr>
      <vt:lpstr>Solution Overview</vt:lpstr>
      <vt:lpstr>Identifying Billable Lines</vt:lpstr>
      <vt:lpstr>Solution Detail – Invoicing 360</vt:lpstr>
      <vt:lpstr>Solution Detail – Invoicing 360</vt:lpstr>
      <vt:lpstr>Solution Detail – Invoicing 360</vt:lpstr>
      <vt:lpstr>Solution Detail – Conditional Formatting</vt:lpstr>
      <vt:lpstr>Solution Detail – Conditional Formatting</vt:lpstr>
      <vt:lpstr>Solution Detail – Conditional Formatting</vt:lpstr>
      <vt:lpstr>Solution Detail – Conditional Formatting</vt:lpstr>
      <vt:lpstr>Solution Detail – Conditional Formatting</vt:lpstr>
      <vt:lpstr>Solution Detail – Easy Filtering</vt:lpstr>
      <vt:lpstr>Solution Detail – Easy Filtering</vt:lpstr>
      <vt:lpstr>Solution Detail – Easy Filtering</vt:lpstr>
      <vt:lpstr>Solution Detail – Easy Filtering</vt:lpstr>
      <vt:lpstr>Solution Detail – Easy Filtering</vt:lpstr>
      <vt:lpstr>Solution Detail – Easy Filtering</vt:lpstr>
      <vt:lpstr>Solution Detail – Easy Filtering</vt:lpstr>
      <vt:lpstr>Solution Detail – Easy Filtering</vt:lpstr>
      <vt:lpstr>Solution Detail – Easy Filtering</vt:lpstr>
      <vt:lpstr>Solution Detail – Easy Filtering</vt:lpstr>
      <vt:lpstr>Handling Delayed Billable Lines</vt:lpstr>
      <vt:lpstr>Delayed Invoicing – Tax Adjustments</vt:lpstr>
      <vt:lpstr>Delayed Invoicing Adjustment – Master Data</vt:lpstr>
      <vt:lpstr>Delayed Invoicing Adjustment – Master Data</vt:lpstr>
      <vt:lpstr>Delayed Invoicing Adjustment – Master Data</vt:lpstr>
      <vt:lpstr>Delayed Invoicing Adjustment</vt:lpstr>
      <vt:lpstr>Delayed Invoicing Adjustment</vt:lpstr>
      <vt:lpstr>Delayed Invoicing Adjustment</vt:lpstr>
      <vt:lpstr>Delayed Invoicing Adjustment</vt:lpstr>
      <vt:lpstr>Delayed Invoicing Adjustment</vt:lpstr>
      <vt:lpstr>Delayed Invoicing Adjustment</vt:lpstr>
      <vt:lpstr>Delayed Invoicing Adjustment</vt:lpstr>
      <vt:lpstr>Delayed Invoicing Adjustment</vt:lpstr>
      <vt:lpstr>Delayed Invoicing Adjustment</vt:lpstr>
      <vt:lpstr>Delayed Invoicing Adjustment</vt:lpstr>
      <vt:lpstr>Delayed Invoicing Adjustment</vt:lpstr>
      <vt:lpstr>Delayed Invoicing Adjustment</vt:lpstr>
      <vt:lpstr>Delayed Invoicing Adjustment</vt:lpstr>
      <vt:lpstr>Delayed Invoicing Adjustment - Reversal</vt:lpstr>
      <vt:lpstr>Delayed Invoicing Adjustment - Reversal</vt:lpstr>
      <vt:lpstr>Delayed Invoicing Adjustment - Reversal</vt:lpstr>
      <vt:lpstr>Delayed Invoicing Adjustment - Reversal</vt:lpstr>
      <vt:lpstr>Delayed Invoicing Adjustment - Reversal</vt:lpstr>
      <vt:lpstr>Delayed Invoicing Adjustment - Reversal</vt:lpstr>
      <vt:lpstr>Delayed Invoicing Adjustment - Reversal</vt:lpstr>
      <vt:lpstr>Delayed Invoicing Adjustment - Reversal</vt:lpstr>
      <vt:lpstr>Delayed Invoicing Adjustment</vt:lpstr>
      <vt:lpstr>Summary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Ramamurthy Mahesh</cp:lastModifiedBy>
  <cp:revision>163</cp:revision>
  <dcterms:created xsi:type="dcterms:W3CDTF">2014-11-18T17:06:45Z</dcterms:created>
  <dcterms:modified xsi:type="dcterms:W3CDTF">2017-02-15T12:15:12Z</dcterms:modified>
</cp:coreProperties>
</file>