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7" r:id="rId3"/>
    <p:sldId id="267" r:id="rId4"/>
    <p:sldId id="258" r:id="rId5"/>
    <p:sldId id="286" r:id="rId6"/>
    <p:sldId id="292" r:id="rId7"/>
    <p:sldId id="290" r:id="rId8"/>
    <p:sldId id="316" r:id="rId9"/>
    <p:sldId id="315" r:id="rId10"/>
    <p:sldId id="314" r:id="rId11"/>
    <p:sldId id="297" r:id="rId12"/>
    <p:sldId id="298" r:id="rId13"/>
    <p:sldId id="299" r:id="rId14"/>
    <p:sldId id="300" r:id="rId15"/>
    <p:sldId id="301" r:id="rId16"/>
    <p:sldId id="303" r:id="rId17"/>
    <p:sldId id="304" r:id="rId18"/>
    <p:sldId id="305" r:id="rId19"/>
    <p:sldId id="293" r:id="rId20"/>
    <p:sldId id="259" r:id="rId21"/>
    <p:sldId id="313" r:id="rId22"/>
    <p:sldId id="288" r:id="rId23"/>
    <p:sldId id="307" r:id="rId24"/>
    <p:sldId id="308" r:id="rId25"/>
    <p:sldId id="294" r:id="rId26"/>
    <p:sldId id="287" r:id="rId27"/>
    <p:sldId id="309" r:id="rId28"/>
    <p:sldId id="311" r:id="rId29"/>
    <p:sldId id="296" r:id="rId30"/>
    <p:sldId id="310" r:id="rId31"/>
    <p:sldId id="312" r:id="rId32"/>
    <p:sldId id="284" r:id="rId33"/>
  </p:sldIdLst>
  <p:sldSz cx="16257588" cy="9144000"/>
  <p:notesSz cx="6858000" cy="9144000"/>
  <p:defaultTextStyle>
    <a:defPPr>
      <a:defRPr lang="en-US"/>
    </a:defPPr>
    <a:lvl1pPr marL="0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575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151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7278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3037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2879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8">
          <p15:clr>
            <a:srgbClr val="A4A3A4"/>
          </p15:clr>
        </p15:guide>
        <p15:guide id="2" pos="1295">
          <p15:clr>
            <a:srgbClr val="A4A3A4"/>
          </p15:clr>
        </p15:guide>
        <p15:guide id="3" pos="5120">
          <p15:clr>
            <a:srgbClr val="A4A3A4"/>
          </p15:clr>
        </p15:guide>
        <p15:guide id="4" pos="914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3262"/>
    <a:srgbClr val="D5000E"/>
    <a:srgbClr val="515359"/>
    <a:srgbClr val="FFDC00"/>
    <a:srgbClr val="96CC28"/>
    <a:srgbClr val="7533A6"/>
    <a:srgbClr val="00998E"/>
    <a:srgbClr val="3340CC"/>
    <a:srgbClr val="A6000B"/>
    <a:srgbClr val="686B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28" autoAdjust="0"/>
    <p:restoredTop sz="87762" autoAdjust="0"/>
  </p:normalViewPr>
  <p:slideViewPr>
    <p:cSldViewPr>
      <p:cViewPr varScale="1">
        <p:scale>
          <a:sx n="46" d="100"/>
          <a:sy n="46" d="100"/>
        </p:scale>
        <p:origin x="90" y="942"/>
      </p:cViewPr>
      <p:guideLst>
        <p:guide orient="horz" pos="968"/>
        <p:guide pos="1295"/>
        <p:guide pos="5120"/>
        <p:guide pos="91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18144"/>
    </p:cViewPr>
  </p:sorterViewPr>
  <p:notesViewPr>
    <p:cSldViewPr>
      <p:cViewPr varScale="1">
        <p:scale>
          <a:sx n="84" d="100"/>
          <a:sy n="84" d="100"/>
        </p:scale>
        <p:origin x="-2364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5C116-A89E-4ABF-B5F8-752B759D771C}" type="datetimeFigureOut">
              <a:rPr lang="en-US" sz="1000" smtClean="0">
                <a:latin typeface="Arial" pitchFamily="34" charset="0"/>
                <a:cs typeface="Arial" pitchFamily="34" charset="0"/>
              </a:rPr>
              <a:t>10/20/2016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904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4555C116-A89E-4ABF-B5F8-752B759D771C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77725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115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72575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145151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2177278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2903037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362879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433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625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GST return sections:</a:t>
            </a:r>
            <a:r>
              <a:rPr lang="en-US" baseline="0" dirty="0" smtClean="0"/>
              <a:t> 5a – 16</a:t>
            </a:r>
          </a:p>
          <a:p>
            <a:r>
              <a:rPr lang="en-US" baseline="0" dirty="0" smtClean="0"/>
              <a:t>GST specification sections: 17 - 19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7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3426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tax code IMS is used for Imported Services. The ‘normal’ transaction type is an Input Tax account, and the ‘Contra for shift Tax’ transaction type (see</a:t>
            </a:r>
            <a:r>
              <a:rPr lang="en-US" baseline="0" dirty="0" smtClean="0"/>
              <a:t> last line in grid) is the Output Tax account.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11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1647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tax code IMS is used for Imported Services. The ‘normal’ transaction type is an Input Tax account, and the ‘Contra for shift Tax’ transaction type (see</a:t>
            </a:r>
            <a:r>
              <a:rPr lang="en-US" baseline="0" dirty="0" smtClean="0"/>
              <a:t> last line in grid) is the Output Tax account.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12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7893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GST return sections:</a:t>
            </a:r>
            <a:r>
              <a:rPr lang="en-US" baseline="0" dirty="0" smtClean="0"/>
              <a:t> 5a – 16</a:t>
            </a:r>
          </a:p>
          <a:p>
            <a:r>
              <a:rPr lang="en-US" baseline="0" dirty="0" smtClean="0"/>
              <a:t>GST specification sections: 17 - 19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20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4417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31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9141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238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hidden">
          <a:xfrm>
            <a:off x="0" y="0"/>
            <a:ext cx="16257588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284" y="-444990"/>
            <a:ext cx="9144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03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205890"/>
            <a:ext cx="12448164" cy="500907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191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333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mall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4781385"/>
          </a:xfrm>
        </p:spPr>
        <p:txBody>
          <a:bodyPr anchor="ctr"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057194" y="2446940"/>
            <a:ext cx="5995705" cy="4781385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404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055812" y="2522835"/>
            <a:ext cx="8805201" cy="5616230"/>
          </a:xfrm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1392279" y="2522835"/>
            <a:ext cx="3111695" cy="5542001"/>
          </a:xfrm>
        </p:spPr>
        <p:txBody>
          <a:bodyPr tIns="0" bIns="0" anchor="ctr"/>
          <a:lstStyle>
            <a:lvl1pPr marL="0" indent="0">
              <a:lnSpc>
                <a:spcPct val="85000"/>
              </a:lnSpc>
              <a:buNone/>
              <a:defRPr sz="2800" baseline="0"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screenshot description text styles</a:t>
            </a:r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206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arge Screen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701355"/>
            <a:ext cx="11688402" cy="515851"/>
          </a:xfrm>
        </p:spPr>
        <p:txBody>
          <a:bodyPr/>
          <a:lstStyle>
            <a:lvl1pPr algn="l">
              <a:defRPr sz="48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057194" y="1536200"/>
            <a:ext cx="11704320" cy="6859830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231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207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16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149513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872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82805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370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551" y="1536200"/>
            <a:ext cx="6035040" cy="6035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20679" y="3578045"/>
            <a:ext cx="9183295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5320679" y="5938110"/>
            <a:ext cx="9183296" cy="1114214"/>
          </a:xfr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896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Copyright © 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6257588" cy="3661260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3692055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2031839" y="5857335"/>
            <a:ext cx="12472135" cy="12192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4748061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119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489084"/>
            <a:ext cx="1244735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1244816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308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100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8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62697" y="2446940"/>
            <a:ext cx="5950635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560374" y="2446940"/>
            <a:ext cx="5943600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6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4" hasCustomPrompt="1"/>
          </p:nvPr>
        </p:nvSpPr>
        <p:spPr>
          <a:xfrm>
            <a:off x="8560374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289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062697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6289943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10517190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533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940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hidden">
          <a:xfrm>
            <a:off x="1" y="0"/>
            <a:ext cx="16257587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5812" y="473670"/>
            <a:ext cx="12473781" cy="18288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5812" y="2446940"/>
            <a:ext cx="12460303" cy="5843915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/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Box 92"/>
          <p:cNvSpPr txBox="1">
            <a:spLocks noChangeArrowheads="1"/>
          </p:cNvSpPr>
          <p:nvPr/>
        </p:nvSpPr>
        <p:spPr bwMode="auto">
          <a:xfrm>
            <a:off x="7293949" y="9353385"/>
            <a:ext cx="1730950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900" dirty="0" smtClean="0">
                <a:latin typeface="+mn-lt"/>
              </a:rPr>
              <a:t>Template v7 January 30, 2013</a:t>
            </a:r>
            <a:endParaRPr lang="en-US" sz="900" dirty="0">
              <a:latin typeface="+mn-lt"/>
            </a:endParaRPr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908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59" r:id="rId2"/>
    <p:sldLayoutId id="2147483673" r:id="rId3"/>
    <p:sldLayoutId id="2147483674" r:id="rId4"/>
    <p:sldLayoutId id="2147483675" r:id="rId5"/>
    <p:sldLayoutId id="2147483681" r:id="rId6"/>
    <p:sldLayoutId id="2147483676" r:id="rId7"/>
    <p:sldLayoutId id="2147483682" r:id="rId8"/>
    <p:sldLayoutId id="2147483678" r:id="rId9"/>
    <p:sldLayoutId id="2147483677" r:id="rId10"/>
    <p:sldLayoutId id="2147483679" r:id="rId11"/>
    <p:sldLayoutId id="2147483685" r:id="rId12"/>
    <p:sldLayoutId id="2147483672" r:id="rId13"/>
    <p:sldLayoutId id="2147483684" r:id="rId14"/>
    <p:sldLayoutId id="2147483666" r:id="rId15"/>
    <p:sldLayoutId id="2147483680" r:id="rId16"/>
    <p:sldLayoutId id="2147483686" r:id="rId17"/>
    <p:sldLayoutId id="2147483687" r:id="rId18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1451519" rtl="0" eaLnBrk="1" latinLnBrk="0" hangingPunct="1">
        <a:lnSpc>
          <a:spcPct val="85000"/>
        </a:lnSpc>
        <a:spcBef>
          <a:spcPct val="0"/>
        </a:spcBef>
        <a:buNone/>
        <a:defRPr sz="6000" kern="1200" spc="-150" baseline="0">
          <a:solidFill>
            <a:schemeClr val="bg2">
              <a:lumMod val="25000"/>
            </a:schemeClr>
          </a:solidFill>
          <a:latin typeface="+mj-lt"/>
          <a:ea typeface="Tahoma" pitchFamily="34" charset="0"/>
          <a:cs typeface="Tahoma" pitchFamily="34" charset="0"/>
        </a:defRPr>
      </a:lvl1pPr>
    </p:titleStyle>
    <p:bodyStyle>
      <a:lvl1pPr marL="287338" marR="0" indent="-28733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30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1pPr>
      <a:lvl2pPr marL="736600" marR="0" indent="-28098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2pPr>
      <a:lvl3pPr marL="1255713" marR="0" indent="-239713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2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3pPr>
      <a:lvl4pPr marL="1651000" marR="0" indent="-17780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8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4pPr>
      <a:lvl5pPr marL="2116138" marR="0" indent="-17145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5pPr>
      <a:lvl6pPr marL="3991676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1743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319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68954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575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151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7278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3037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2879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455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0315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06074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25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Positions – Grouping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 dirty="0" smtClean="0"/>
              <a:t>Several options are available for grouping</a:t>
            </a:r>
          </a:p>
          <a:p>
            <a:pPr lvl="1"/>
            <a:r>
              <a:rPr lang="en-US" dirty="0" smtClean="0"/>
              <a:t>Tax Adjustment Type</a:t>
            </a:r>
          </a:p>
          <a:p>
            <a:pPr lvl="2"/>
            <a:r>
              <a:rPr lang="en-US" dirty="0" smtClean="0"/>
              <a:t>Bad Debt Relief – AP or AR Bad Debt Relief tax transactions</a:t>
            </a:r>
          </a:p>
          <a:p>
            <a:pPr lvl="2"/>
            <a:r>
              <a:rPr lang="en-US" dirty="0" smtClean="0"/>
              <a:t>Bad Debt Recovery – AP or AR Bad Debt Recovery tax transactions</a:t>
            </a:r>
          </a:p>
          <a:p>
            <a:pPr lvl="2"/>
            <a:r>
              <a:rPr lang="en-US" dirty="0" smtClean="0"/>
              <a:t>Payment Discount/Payment Difference/Late Payment Surcharge – not applicable for Malaysia</a:t>
            </a:r>
          </a:p>
          <a:p>
            <a:pPr lvl="2"/>
            <a:r>
              <a:rPr lang="en-US" dirty="0" smtClean="0"/>
              <a:t>All Corrections – all of the above</a:t>
            </a:r>
          </a:p>
          <a:p>
            <a:pPr lvl="2"/>
            <a:r>
              <a:rPr lang="en-US" dirty="0" smtClean="0"/>
              <a:t>Not Applicable – default value for all other tax records</a:t>
            </a:r>
            <a:endParaRPr lang="en-US" dirty="0" smtClean="0"/>
          </a:p>
          <a:p>
            <a:pPr lvl="1"/>
            <a:r>
              <a:rPr lang="en-US" dirty="0" smtClean="0"/>
              <a:t>Amount Type</a:t>
            </a:r>
          </a:p>
          <a:p>
            <a:pPr lvl="2"/>
            <a:r>
              <a:rPr lang="en-US" dirty="0" smtClean="0"/>
              <a:t>Net Amount – taxable / tax base amount from tax analysis</a:t>
            </a:r>
          </a:p>
          <a:p>
            <a:pPr lvl="2"/>
            <a:r>
              <a:rPr lang="en-US" dirty="0" smtClean="0"/>
              <a:t>Tax Amount – tax amount from tax analysis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62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Positions – 5a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6622" y="2305852"/>
            <a:ext cx="9971428" cy="6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46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Positions – 5b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6622" y="2297831"/>
            <a:ext cx="10009524" cy="6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0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Positions – 6a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4100" y="2514600"/>
            <a:ext cx="9980952" cy="5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19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Positions – 6b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2174" y="2317884"/>
            <a:ext cx="9980952" cy="5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0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Positions – 10 &amp; 11 &amp; etc.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8111" y="2297831"/>
            <a:ext cx="10066667" cy="32571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5589" y="5758959"/>
            <a:ext cx="9961905" cy="3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60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Positions – 17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3399" y="2210286"/>
            <a:ext cx="10047619" cy="38857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3399" y="6035356"/>
            <a:ext cx="9933333" cy="3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81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Positions – 18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622" y="2438400"/>
            <a:ext cx="9961905" cy="30476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5193" y="5606535"/>
            <a:ext cx="9904762" cy="32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22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Positions – 19 &amp; etc.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0142" y="2514600"/>
            <a:ext cx="10009524" cy="38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10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Placeholder 57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51"/>
            <a:ext cx="16257586" cy="3657957"/>
          </a:xfrm>
        </p:spPr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Details</a:t>
            </a:r>
            <a:endParaRPr lang="en-US" dirty="0"/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Tax Declaration Master (tfgld1620m000)</a:t>
            </a:r>
          </a:p>
          <a:p>
            <a:r>
              <a:rPr lang="en-US" dirty="0" smtClean="0"/>
              <a:t>Tax Declaration (tfgld1625m000)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16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Malaysia – </a:t>
            </a:r>
            <a:br>
              <a:rPr lang="en-US" dirty="0" smtClean="0"/>
            </a:br>
            <a:r>
              <a:rPr lang="en-US" dirty="0" smtClean="0"/>
              <a:t>GST-03 Return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Tom de Valk, Karel Slijkhuis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00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Declaration </a:t>
            </a:r>
            <a:br>
              <a:rPr lang="en-US" dirty="0" smtClean="0"/>
            </a:br>
            <a:r>
              <a:rPr lang="en-US" dirty="0" smtClean="0"/>
              <a:t>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61194" y="2446940"/>
            <a:ext cx="6858001" cy="5768020"/>
          </a:xfrm>
        </p:spPr>
        <p:txBody>
          <a:bodyPr/>
          <a:lstStyle/>
          <a:p>
            <a:pPr lvl="0"/>
            <a:r>
              <a:rPr lang="en-US" dirty="0" smtClean="0"/>
              <a:t>A dedicated BP must be created as ‘Collection Office’ (tccom100.coff)</a:t>
            </a:r>
          </a:p>
          <a:p>
            <a:pPr lvl="0"/>
            <a:r>
              <a:rPr lang="en-US" dirty="0" smtClean="0"/>
              <a:t>The ‘specification’ tax positions are not listed in tax declaration master to prevent double tax being paid/claimed!</a:t>
            </a:r>
            <a:endParaRPr lang="en-US" dirty="0"/>
          </a:p>
          <a:p>
            <a:r>
              <a:rPr lang="en-US" dirty="0" smtClean="0"/>
              <a:t>On ‘Tax Payment’ tab you can also let the system generate a standing order in case tax has to be paid to RMCD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2594" y="838200"/>
            <a:ext cx="7866667" cy="75809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194" y="6096000"/>
            <a:ext cx="4647619" cy="280952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480727" y="2590800"/>
            <a:ext cx="3505200" cy="26162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55633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Declaration –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208211" y="2599340"/>
            <a:ext cx="12448164" cy="576802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A Tax Declaration will have the following statuses:</a:t>
            </a:r>
          </a:p>
          <a:p>
            <a:pPr lvl="1"/>
            <a:r>
              <a:rPr lang="en-US" b="1" dirty="0" smtClean="0"/>
              <a:t>Created</a:t>
            </a:r>
            <a:r>
              <a:rPr lang="en-US" dirty="0" smtClean="0"/>
              <a:t> – the tax declaration header is created</a:t>
            </a:r>
          </a:p>
          <a:p>
            <a:pPr lvl="1"/>
            <a:r>
              <a:rPr lang="en-US" b="1" dirty="0" smtClean="0"/>
              <a:t>Selected</a:t>
            </a:r>
            <a:r>
              <a:rPr lang="en-US" dirty="0" smtClean="0"/>
              <a:t> – tax lines have been inserted for tax declaration</a:t>
            </a:r>
          </a:p>
          <a:p>
            <a:pPr lvl="1"/>
            <a:r>
              <a:rPr lang="en-US" b="1" dirty="0" smtClean="0"/>
              <a:t>Approved</a:t>
            </a:r>
            <a:r>
              <a:rPr lang="en-US" dirty="0" smtClean="0"/>
              <a:t> – verified the selected transactions are correct</a:t>
            </a:r>
          </a:p>
          <a:p>
            <a:pPr lvl="1"/>
            <a:r>
              <a:rPr lang="en-US" b="1" dirty="0" smtClean="0"/>
              <a:t>Submitted</a:t>
            </a:r>
            <a:r>
              <a:rPr lang="en-US" dirty="0" smtClean="0"/>
              <a:t> – the tax settlement postings are created and possibly standing order is created</a:t>
            </a:r>
          </a:p>
          <a:p>
            <a:pPr lvl="1"/>
            <a:r>
              <a:rPr lang="en-US" b="1" dirty="0" smtClean="0"/>
              <a:t>Sent to Bank </a:t>
            </a:r>
            <a:r>
              <a:rPr lang="en-US" dirty="0" smtClean="0"/>
              <a:t>– standing order is included in payment advice</a:t>
            </a:r>
          </a:p>
          <a:p>
            <a:pPr lvl="1"/>
            <a:r>
              <a:rPr lang="en-US" b="1" dirty="0" smtClean="0"/>
              <a:t>(Manually) Paid </a:t>
            </a:r>
            <a:r>
              <a:rPr lang="en-US" dirty="0" smtClean="0"/>
              <a:t>– tax declaration has been paid to RMCD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09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Declaration – Select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798" y="2383212"/>
            <a:ext cx="12876190" cy="58190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7994" y="3429000"/>
            <a:ext cx="5733333" cy="53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702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Declaration - Approve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9211" y="2317884"/>
            <a:ext cx="12704762" cy="6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40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Declaration – Submit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205" y="2590800"/>
            <a:ext cx="11152381" cy="38571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3194" y="5287876"/>
            <a:ext cx="5885714" cy="3200000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2172890" y="2403866"/>
            <a:ext cx="6858001" cy="576802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Possibly a standing order is automatically created to pay GST to RMCD</a:t>
            </a:r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82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Placeholder 57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51"/>
            <a:ext cx="16257586" cy="3657957"/>
          </a:xfrm>
        </p:spPr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Details</a:t>
            </a:r>
            <a:endParaRPr lang="en-US" dirty="0"/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GST-03 Sections</a:t>
            </a:r>
          </a:p>
          <a:p>
            <a:r>
              <a:rPr lang="en-US" dirty="0" smtClean="0"/>
              <a:t>GST Control report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73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GST-03 – Tax Return sections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 dirty="0" smtClean="0"/>
              <a:t>The tax declaration/return sections can be printed from the Tax Declaration session (sections 5a to 16):</a:t>
            </a:r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r>
              <a:rPr lang="en-US" dirty="0" smtClean="0"/>
              <a:t>Note, in this screenshot only a few tax return sections are listed</a:t>
            </a:r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194" y="3505200"/>
            <a:ext cx="5838095" cy="39523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2398" y="3795675"/>
            <a:ext cx="10542857" cy="3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04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GST-03 – Specification sections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 dirty="0" smtClean="0"/>
              <a:t>The Print Tax Report by Tax Position session can </a:t>
            </a:r>
            <a:r>
              <a:rPr lang="en-US" dirty="0"/>
              <a:t>be used to </a:t>
            </a:r>
            <a:r>
              <a:rPr lang="en-US" dirty="0" smtClean="0"/>
              <a:t>print </a:t>
            </a:r>
            <a:r>
              <a:rPr lang="en-US" dirty="0"/>
              <a:t>the ‘specification’ totals of </a:t>
            </a:r>
            <a:r>
              <a:rPr lang="en-US" dirty="0" smtClean="0"/>
              <a:t>GST-03 (sections 17 to 19):</a:t>
            </a:r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594" y="3352800"/>
            <a:ext cx="3971429" cy="42285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3194" y="3276600"/>
            <a:ext cx="10495238" cy="4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63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GST Control Reports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 dirty="0" smtClean="0"/>
              <a:t>Several print sessions are available to print GST details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Print Declared Documents by Tax Position (tfgld1426m000)</a:t>
            </a:r>
          </a:p>
          <a:p>
            <a:pPr lvl="1"/>
            <a:r>
              <a:rPr lang="en-US" dirty="0" smtClean="0"/>
              <a:t>Can be started from Tax Declaration session</a:t>
            </a:r>
          </a:p>
          <a:p>
            <a:endParaRPr lang="en-US" dirty="0" smtClean="0"/>
          </a:p>
          <a:p>
            <a:r>
              <a:rPr lang="en-US" dirty="0" smtClean="0"/>
              <a:t>Tax Data Extraction and Reporting (tftax1410m000)</a:t>
            </a:r>
          </a:p>
          <a:p>
            <a:pPr lvl="1"/>
            <a:r>
              <a:rPr lang="en-US" dirty="0" smtClean="0"/>
              <a:t>Flexible data extraction, user can define which </a:t>
            </a:r>
            <a:r>
              <a:rPr lang="en-US" dirty="0" smtClean="0"/>
              <a:t>tax fields </a:t>
            </a:r>
            <a:r>
              <a:rPr lang="en-US" dirty="0" smtClean="0"/>
              <a:t>will be </a:t>
            </a:r>
            <a:r>
              <a:rPr lang="en-US" dirty="0" smtClean="0"/>
              <a:t>extracted via setup session Flexible Reporting Codes (tfgld0692m000)</a:t>
            </a:r>
            <a:endParaRPr lang="en-US" dirty="0" smtClean="0"/>
          </a:p>
          <a:p>
            <a:pPr lvl="1"/>
            <a:r>
              <a:rPr lang="en-US" dirty="0" smtClean="0"/>
              <a:t>Generic session to create a XML or CSV file to further analyze the data in e.g. Excel</a:t>
            </a:r>
          </a:p>
          <a:p>
            <a:pPr lvl="1"/>
            <a:endParaRPr lang="en-US" dirty="0" smtClean="0"/>
          </a:p>
          <a:p>
            <a:pPr lvl="0"/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51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GST Control Report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endParaRPr lang="en-US" dirty="0" smtClean="0"/>
          </a:p>
          <a:p>
            <a:pPr lvl="0"/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994" y="2648778"/>
            <a:ext cx="5704762" cy="56952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5794" y="3001159"/>
            <a:ext cx="8933333" cy="4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50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Requirement</a:t>
            </a:r>
          </a:p>
          <a:p>
            <a:endParaRPr lang="en-US" dirty="0"/>
          </a:p>
          <a:p>
            <a:r>
              <a:rPr lang="en-US" dirty="0" smtClean="0"/>
              <a:t>Solution Overview</a:t>
            </a:r>
          </a:p>
          <a:p>
            <a:endParaRPr lang="en-US" dirty="0"/>
          </a:p>
          <a:p>
            <a:r>
              <a:rPr lang="en-US" dirty="0" smtClean="0"/>
              <a:t>Solution Details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7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GST Control </a:t>
            </a:r>
            <a:br>
              <a:rPr lang="en-US" dirty="0" smtClean="0"/>
            </a:br>
            <a:r>
              <a:rPr lang="en-US" dirty="0" smtClean="0"/>
              <a:t>Report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endParaRPr lang="en-US" dirty="0" smtClean="0"/>
          </a:p>
          <a:p>
            <a:pPr lvl="0"/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9435" y="390300"/>
            <a:ext cx="8276190" cy="80095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394" y="2785526"/>
            <a:ext cx="6076190" cy="5457143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V="1">
            <a:off x="3861594" y="1600200"/>
            <a:ext cx="5410200" cy="3048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00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994" y="2317884"/>
            <a:ext cx="6076190" cy="5457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GST Control Report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endParaRPr lang="en-US" dirty="0" smtClean="0"/>
          </a:p>
          <a:p>
            <a:pPr lvl="0"/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463" y="2971301"/>
            <a:ext cx="15228571" cy="3361905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2045060" y="2441625"/>
            <a:ext cx="8799227" cy="576802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Do further sorting, summing, pivoting in Excel: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142" y="6366242"/>
            <a:ext cx="8200000" cy="227619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82463" y="6934200"/>
            <a:ext cx="2136131" cy="2286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67753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342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55810" y="2446940"/>
            <a:ext cx="12778583" cy="5768020"/>
          </a:xfrm>
        </p:spPr>
        <p:txBody>
          <a:bodyPr/>
          <a:lstStyle/>
          <a:p>
            <a:pPr lvl="0"/>
            <a:r>
              <a:rPr lang="en-US" dirty="0" smtClean="0"/>
              <a:t>GST-03 tax return total amounts should be retrieved from the system</a:t>
            </a:r>
          </a:p>
          <a:p>
            <a:pPr lvl="1"/>
            <a:r>
              <a:rPr lang="en-US" dirty="0" smtClean="0"/>
              <a:t>User can enter them manually on RMCD online tax portal</a:t>
            </a:r>
          </a:p>
          <a:p>
            <a:pPr lvl="0"/>
            <a:endParaRPr lang="en-US" sz="3000" dirty="0"/>
          </a:p>
          <a:p>
            <a:pPr lvl="0"/>
            <a:r>
              <a:rPr lang="en-US" dirty="0" smtClean="0"/>
              <a:t>Control report to explain the GST-03 total amounts</a:t>
            </a:r>
          </a:p>
          <a:p>
            <a:pPr lvl="0"/>
            <a:endParaRPr lang="en-US" sz="3000" dirty="0"/>
          </a:p>
          <a:p>
            <a:pPr lvl="0"/>
            <a:endParaRPr lang="en-US" sz="3000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68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 dirty="0" smtClean="0"/>
              <a:t>Tax Positions are a way to group tax records from Tax Analysis</a:t>
            </a:r>
          </a:p>
          <a:p>
            <a:pPr lvl="1"/>
            <a:r>
              <a:rPr lang="en-US" dirty="0" smtClean="0"/>
              <a:t>E.g</a:t>
            </a:r>
            <a:r>
              <a:rPr lang="en-US" dirty="0" smtClean="0"/>
              <a:t>. by listing different tax </a:t>
            </a:r>
            <a:r>
              <a:rPr lang="en-US" dirty="0" smtClean="0"/>
              <a:t>codes</a:t>
            </a:r>
          </a:p>
          <a:p>
            <a:pPr lvl="1"/>
            <a:r>
              <a:rPr lang="en-US" dirty="0" smtClean="0"/>
              <a:t>It is </a:t>
            </a:r>
            <a:r>
              <a:rPr lang="en-US" b="1" dirty="0" smtClean="0"/>
              <a:t>very important </a:t>
            </a:r>
            <a:r>
              <a:rPr lang="en-US" dirty="0" smtClean="0"/>
              <a:t>to define tax codes in such a way that they can be linked to the corresponding tax positions</a:t>
            </a:r>
            <a:endParaRPr lang="en-US" dirty="0"/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Tax Declaration Master uses these Tax Positions to fill the Tax Declaration</a:t>
            </a:r>
          </a:p>
          <a:p>
            <a:pPr lvl="1"/>
            <a:r>
              <a:rPr lang="en-US" dirty="0" smtClean="0"/>
              <a:t>The tax declaration totals should be used to manually fill in the tax boxes on the RMCD official tax return site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 smtClean="0"/>
              <a:t>Several reports are available to print the details of the tax declaration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52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Placeholder 57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51"/>
            <a:ext cx="16257586" cy="3657957"/>
          </a:xfrm>
        </p:spPr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Details</a:t>
            </a:r>
            <a:endParaRPr lang="en-US" dirty="0"/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Tax Positions (tfgld0120m000)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23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Positions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8052594" y="304800"/>
            <a:ext cx="7828603" cy="8378722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2055811" y="2446940"/>
            <a:ext cx="5996783" cy="576802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Following is a proposal for GST-03 return</a:t>
            </a:r>
          </a:p>
          <a:p>
            <a:r>
              <a:rPr lang="en-US" dirty="0" smtClean="0"/>
              <a:t>Users can </a:t>
            </a:r>
            <a:r>
              <a:rPr lang="en-US" b="1" dirty="0" smtClean="0"/>
              <a:t>change</a:t>
            </a:r>
            <a:r>
              <a:rPr lang="en-US" dirty="0" smtClean="0"/>
              <a:t> any tax position mapping if needed</a:t>
            </a:r>
          </a:p>
          <a:p>
            <a:endParaRPr lang="en-US" dirty="0"/>
          </a:p>
          <a:p>
            <a:r>
              <a:rPr lang="en-US" dirty="0" smtClean="0"/>
              <a:t>From </a:t>
            </a:r>
            <a:r>
              <a:rPr lang="en-US" dirty="0" smtClean="0"/>
              <a:t>tax position ‘17-A’ and onwards the positions are a specification of the </a:t>
            </a:r>
            <a:r>
              <a:rPr lang="en-US" dirty="0" smtClean="0"/>
              <a:t>above positions </a:t>
            </a:r>
          </a:p>
          <a:p>
            <a:r>
              <a:rPr lang="en-US" dirty="0" smtClean="0"/>
              <a:t>In order </a:t>
            </a:r>
            <a:r>
              <a:rPr lang="en-US" dirty="0" smtClean="0"/>
              <a:t>to prevent double tax being </a:t>
            </a:r>
            <a:r>
              <a:rPr lang="en-US" dirty="0" smtClean="0"/>
              <a:t>paid/claimed when submitting the tax declaration, </a:t>
            </a:r>
            <a:r>
              <a:rPr lang="en-US" dirty="0" smtClean="0"/>
              <a:t>these positions </a:t>
            </a:r>
            <a:r>
              <a:rPr lang="en-US" b="1" dirty="0" smtClean="0"/>
              <a:t>must</a:t>
            </a:r>
            <a:r>
              <a:rPr lang="en-US" dirty="0" smtClean="0"/>
              <a:t> </a:t>
            </a:r>
            <a:r>
              <a:rPr lang="en-US" b="1" dirty="0" smtClean="0"/>
              <a:t>not</a:t>
            </a:r>
            <a:r>
              <a:rPr lang="en-US" dirty="0" smtClean="0"/>
              <a:t> </a:t>
            </a:r>
            <a:r>
              <a:rPr lang="en-US" dirty="0" smtClean="0"/>
              <a:t>be part of the (same) tax declaration!</a:t>
            </a:r>
          </a:p>
          <a:p>
            <a:endParaRPr lang="en-US" dirty="0" smtClean="0"/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69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Positions – Grouping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 dirty="0" smtClean="0"/>
              <a:t>Several options are available for grouping:</a:t>
            </a:r>
          </a:p>
          <a:p>
            <a:pPr lvl="0"/>
            <a:endParaRPr lang="en-US" dirty="0"/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r>
              <a:rPr lang="en-US" dirty="0" smtClean="0"/>
              <a:t>Other not visible grouping options are e.g. ‘Specific Category’ in combination with ‘Transaction Category’</a:t>
            </a:r>
            <a:endParaRPr lang="en-US" dirty="0"/>
          </a:p>
          <a:p>
            <a:pPr marL="0" lvl="0" indent="0">
              <a:buNone/>
            </a:pPr>
            <a:endParaRPr lang="en-US" dirty="0" smtClean="0"/>
          </a:p>
          <a:p>
            <a:pPr lvl="0"/>
            <a:endParaRPr lang="en-US" dirty="0"/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194" y="3048000"/>
            <a:ext cx="1573398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74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Positions – Grouping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55811" y="2446940"/>
            <a:ext cx="7520783" cy="5768020"/>
          </a:xfrm>
        </p:spPr>
        <p:txBody>
          <a:bodyPr/>
          <a:lstStyle/>
          <a:p>
            <a:r>
              <a:rPr lang="en-US" dirty="0" smtClean="0"/>
              <a:t>Tax Country/Code</a:t>
            </a:r>
          </a:p>
          <a:p>
            <a:r>
              <a:rPr lang="en-US" dirty="0" smtClean="0"/>
              <a:t>Type – tax origin</a:t>
            </a:r>
          </a:p>
          <a:p>
            <a:pPr lvl="1"/>
            <a:r>
              <a:rPr lang="en-US" dirty="0" smtClean="0"/>
              <a:t>Purchase – all purchase invoices/credit notes/advance payments/etc. tax transactions</a:t>
            </a:r>
          </a:p>
          <a:p>
            <a:pPr lvl="1"/>
            <a:r>
              <a:rPr lang="en-US" dirty="0" smtClean="0"/>
              <a:t>Sales – all sales invoices/credit notes/advance receipts/etc. tax transactions</a:t>
            </a:r>
          </a:p>
          <a:p>
            <a:r>
              <a:rPr lang="en-US" dirty="0" smtClean="0"/>
              <a:t>Transaction Type – distinguish shifted tax transactions</a:t>
            </a:r>
          </a:p>
          <a:p>
            <a:pPr lvl="1"/>
            <a:r>
              <a:rPr lang="en-US" dirty="0" smtClean="0"/>
              <a:t>Normal – the ‘normal’ purchase/sales tax account</a:t>
            </a:r>
          </a:p>
          <a:p>
            <a:pPr lvl="1"/>
            <a:r>
              <a:rPr lang="en-US" dirty="0" smtClean="0"/>
              <a:t>Contra for shift Tax – the dedicated shifted purchase/sales tax account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376" y="2852976"/>
            <a:ext cx="6875212" cy="5504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900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GP">
  <a:themeElements>
    <a:clrScheme name="Infor10x  Color Palette">
      <a:dk1>
        <a:srgbClr val="262626"/>
      </a:dk1>
      <a:lt1>
        <a:sysClr val="window" lastClr="FFFFFF"/>
      </a:lt1>
      <a:dk2>
        <a:srgbClr val="13A3F7"/>
      </a:dk2>
      <a:lt2>
        <a:srgbClr val="E5E5E5"/>
      </a:lt2>
      <a:accent1>
        <a:srgbClr val="34C6FA"/>
      </a:accent1>
      <a:accent2>
        <a:srgbClr val="FF6400"/>
      </a:accent2>
      <a:accent3>
        <a:srgbClr val="2DB329"/>
      </a:accent3>
      <a:accent4>
        <a:srgbClr val="FFAA00"/>
      </a:accent4>
      <a:accent5>
        <a:srgbClr val="00C2B4"/>
      </a:accent5>
      <a:accent6>
        <a:srgbClr val="3341CC"/>
      </a:accent6>
      <a:hlink>
        <a:srgbClr val="005CE6"/>
      </a:hlink>
      <a:folHlink>
        <a:srgbClr val="7533A6"/>
      </a:folHlink>
    </a:clrScheme>
    <a:fontScheme name="Infor10x Arial Font Se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54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2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spAutoFit/>
      </a:bodyPr>
      <a:lstStyle>
        <a:defPPr algn="ctr">
          <a:defRPr sz="3200" dirty="0" smtClean="0">
            <a:solidFill>
              <a:schemeClr val="tx1">
                <a:lumMod val="90000"/>
                <a:lumOff val="10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FGP</Template>
  <TotalTime>2248</TotalTime>
  <Words>867</Words>
  <Application>Microsoft Office PowerPoint</Application>
  <PresentationFormat>Custom</PresentationFormat>
  <Paragraphs>189</Paragraphs>
  <Slides>32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Arial</vt:lpstr>
      <vt:lpstr>Calibri</vt:lpstr>
      <vt:lpstr>Tahoma</vt:lpstr>
      <vt:lpstr>FGP</vt:lpstr>
      <vt:lpstr>PowerPoint Presentation</vt:lpstr>
      <vt:lpstr>Malaysia –  GST-03 Return</vt:lpstr>
      <vt:lpstr>Agenda</vt:lpstr>
      <vt:lpstr>Requirements</vt:lpstr>
      <vt:lpstr>Solution Overview</vt:lpstr>
      <vt:lpstr>Solution Details</vt:lpstr>
      <vt:lpstr>Tax Positions</vt:lpstr>
      <vt:lpstr>Tax Positions – Grouping </vt:lpstr>
      <vt:lpstr>Tax Positions – Grouping (1)</vt:lpstr>
      <vt:lpstr>Tax Positions – Grouping (2)</vt:lpstr>
      <vt:lpstr>Tax Positions – 5a</vt:lpstr>
      <vt:lpstr>Tax Positions – 5b</vt:lpstr>
      <vt:lpstr>Tax Positions – 6a</vt:lpstr>
      <vt:lpstr>Tax Positions – 6b</vt:lpstr>
      <vt:lpstr>Tax Positions – 10 &amp; 11 &amp; etc.</vt:lpstr>
      <vt:lpstr>Tax Positions – 17</vt:lpstr>
      <vt:lpstr>Tax Positions – 18</vt:lpstr>
      <vt:lpstr>Tax Positions – 19 &amp; etc.</vt:lpstr>
      <vt:lpstr>Solution Details</vt:lpstr>
      <vt:lpstr>Tax Declaration  Master</vt:lpstr>
      <vt:lpstr>Tax Declaration – Steps</vt:lpstr>
      <vt:lpstr>Tax Declaration – Select</vt:lpstr>
      <vt:lpstr>Tax Declaration - Approve</vt:lpstr>
      <vt:lpstr>Tax Declaration – Submit</vt:lpstr>
      <vt:lpstr>Solution Details</vt:lpstr>
      <vt:lpstr> GST-03 – Tax Return sections</vt:lpstr>
      <vt:lpstr> GST-03 – Specification sections</vt:lpstr>
      <vt:lpstr> GST Control Reports</vt:lpstr>
      <vt:lpstr> GST Control Report (1)</vt:lpstr>
      <vt:lpstr> GST Control  Report (2)</vt:lpstr>
      <vt:lpstr> GST Control Report (2)</vt:lpstr>
      <vt:lpstr>PowerPoint Presentation</vt:lpstr>
    </vt:vector>
  </TitlesOfParts>
  <Company>Infor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Ramamurthy Mahesh</dc:creator>
  <cp:lastModifiedBy>Tom de Valk</cp:lastModifiedBy>
  <cp:revision>162</cp:revision>
  <dcterms:created xsi:type="dcterms:W3CDTF">2014-11-18T17:06:45Z</dcterms:created>
  <dcterms:modified xsi:type="dcterms:W3CDTF">2016-10-20T11:21:51Z</dcterms:modified>
</cp:coreProperties>
</file>