
<file path=[Content_Types].xml><?xml version="1.0" encoding="utf-8"?>
<Types xmlns="http://schemas.openxmlformats.org/package/2006/content-types">
  <Default Extension="png" ContentType="image/png"/>
  <Default Extension="FA92E8F0" ContentType="image/png"/>
  <Default Extension="jpeg" ContentType="image/jpeg"/>
  <Default Extension="rels" ContentType="application/vnd.openxmlformats-package.relationships+xml"/>
  <Default Extension="xml" ContentType="application/xml"/>
  <Default Extension="F29D9900" ContentType="image/png"/>
  <Default Extension="47A35840" ContentType="image/p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67" r:id="rId4"/>
    <p:sldId id="258" r:id="rId5"/>
    <p:sldId id="298" r:id="rId6"/>
    <p:sldId id="282" r:id="rId7"/>
    <p:sldId id="275" r:id="rId8"/>
    <p:sldId id="283" r:id="rId9"/>
    <p:sldId id="260" r:id="rId10"/>
    <p:sldId id="286" r:id="rId11"/>
    <p:sldId id="288" r:id="rId12"/>
    <p:sldId id="287" r:id="rId13"/>
    <p:sldId id="277" r:id="rId14"/>
    <p:sldId id="278" r:id="rId15"/>
    <p:sldId id="279" r:id="rId16"/>
    <p:sldId id="280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297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84" r:id="rId33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7086" autoAdjust="0"/>
  </p:normalViewPr>
  <p:slideViewPr>
    <p:cSldViewPr>
      <p:cViewPr varScale="1">
        <p:scale>
          <a:sx n="58" d="100"/>
          <a:sy n="58" d="100"/>
        </p:scale>
        <p:origin x="90" y="834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EA835-4BD0-4A2B-9736-9A3D3487BDA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709959-A477-42B7-B16A-96746FB6D298}">
      <dgm:prSet/>
      <dgm:spPr/>
      <dgm:t>
        <a:bodyPr/>
        <a:lstStyle/>
        <a:p>
          <a:pPr rtl="0"/>
          <a:r>
            <a:rPr lang="en-US" baseline="0" dirty="0" smtClean="0"/>
            <a:t>Tax Consistency Check </a:t>
          </a:r>
          <a:endParaRPr lang="en-US" dirty="0"/>
        </a:p>
      </dgm:t>
    </dgm:pt>
    <dgm:pt modelId="{3AD5A847-FB2E-4382-B53B-C57644CBFB4E}" type="parTrans" cxnId="{E7E31D33-F073-4A5F-A245-620DB4149AE3}">
      <dgm:prSet/>
      <dgm:spPr/>
      <dgm:t>
        <a:bodyPr/>
        <a:lstStyle/>
        <a:p>
          <a:endParaRPr lang="en-US"/>
        </a:p>
      </dgm:t>
    </dgm:pt>
    <dgm:pt modelId="{334093A5-B89A-44F8-AAD9-41E0A9907141}" type="sibTrans" cxnId="{E7E31D33-F073-4A5F-A245-620DB4149AE3}">
      <dgm:prSet/>
      <dgm:spPr/>
      <dgm:t>
        <a:bodyPr/>
        <a:lstStyle/>
        <a:p>
          <a:endParaRPr lang="en-US"/>
        </a:p>
      </dgm:t>
    </dgm:pt>
    <dgm:pt modelId="{3C0683E5-AE42-454F-9D0C-EAF159F3CA2B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en-US" baseline="0" dirty="0" smtClean="0"/>
            <a:t>Tax code on matched and additional lines </a:t>
          </a:r>
          <a:r>
            <a:rPr lang="en-US" b="1" baseline="0" dirty="0" smtClean="0"/>
            <a:t>must</a:t>
          </a:r>
          <a:r>
            <a:rPr lang="en-US" baseline="0" dirty="0" smtClean="0"/>
            <a:t> be present on invoice tax lines, otherwise invoice cannot be approved</a:t>
          </a:r>
          <a:endParaRPr lang="en-US" dirty="0"/>
        </a:p>
      </dgm:t>
    </dgm:pt>
    <dgm:pt modelId="{CA457EFB-0537-418E-B259-E2C885C0EB53}" type="parTrans" cxnId="{BB976B33-F21F-4F04-8DD0-C1FE69D491CD}">
      <dgm:prSet/>
      <dgm:spPr/>
      <dgm:t>
        <a:bodyPr/>
        <a:lstStyle/>
        <a:p>
          <a:endParaRPr lang="en-US"/>
        </a:p>
      </dgm:t>
    </dgm:pt>
    <dgm:pt modelId="{3A6434E2-4397-4B86-BD39-D8519BAA0817}" type="sibTrans" cxnId="{BB976B33-F21F-4F04-8DD0-C1FE69D491CD}">
      <dgm:prSet/>
      <dgm:spPr/>
      <dgm:t>
        <a:bodyPr/>
        <a:lstStyle/>
        <a:p>
          <a:endParaRPr lang="en-US"/>
        </a:p>
      </dgm:t>
    </dgm:pt>
    <dgm:pt modelId="{5CAF1232-6534-4451-83AF-3EEFA4C9DA5C}">
      <dgm:prSet/>
      <dgm:spPr/>
      <dgm:t>
        <a:bodyPr/>
        <a:lstStyle/>
        <a:p>
          <a:pPr rtl="0"/>
          <a:r>
            <a:rPr lang="en-US" baseline="0" dirty="0" smtClean="0"/>
            <a:t>Action on Net Amount Inconsistency (Process)</a:t>
          </a:r>
          <a:endParaRPr lang="en-US" dirty="0"/>
        </a:p>
      </dgm:t>
    </dgm:pt>
    <dgm:pt modelId="{3B19FFCF-1696-43F4-981E-E070C16937A9}" type="parTrans" cxnId="{35AB9A3D-7043-435A-AD72-1E2A4BC9FBF6}">
      <dgm:prSet/>
      <dgm:spPr/>
      <dgm:t>
        <a:bodyPr/>
        <a:lstStyle/>
        <a:p>
          <a:endParaRPr lang="en-US"/>
        </a:p>
      </dgm:t>
    </dgm:pt>
    <dgm:pt modelId="{F9844A11-7993-4FE3-8BA5-9A4DD08B0E7E}" type="sibTrans" cxnId="{35AB9A3D-7043-435A-AD72-1E2A4BC9FBF6}">
      <dgm:prSet/>
      <dgm:spPr/>
      <dgm:t>
        <a:bodyPr/>
        <a:lstStyle/>
        <a:p>
          <a:endParaRPr lang="en-US"/>
        </a:p>
      </dgm:t>
    </dgm:pt>
    <dgm:pt modelId="{BAE8CDE5-BAFC-47C1-899D-0D584E6618BF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en-US" baseline="0" dirty="0" smtClean="0"/>
            <a:t>What is the action in case the net amount per tax code is not the same between invoice tax line and matched lines in an automated invoice approval?</a:t>
          </a:r>
          <a:endParaRPr lang="en-US" dirty="0"/>
        </a:p>
      </dgm:t>
    </dgm:pt>
    <dgm:pt modelId="{71DB587D-FC34-4F27-AB17-779C82F8EC6E}" type="parTrans" cxnId="{009EB866-D859-4579-9D92-E88FC8F02DE6}">
      <dgm:prSet/>
      <dgm:spPr/>
      <dgm:t>
        <a:bodyPr/>
        <a:lstStyle/>
        <a:p>
          <a:endParaRPr lang="en-US"/>
        </a:p>
      </dgm:t>
    </dgm:pt>
    <dgm:pt modelId="{609927EA-2FBA-4F75-BC5C-E7EEEF71CE35}" type="sibTrans" cxnId="{009EB866-D859-4579-9D92-E88FC8F02DE6}">
      <dgm:prSet/>
      <dgm:spPr/>
      <dgm:t>
        <a:bodyPr/>
        <a:lstStyle/>
        <a:p>
          <a:endParaRPr lang="en-US"/>
        </a:p>
      </dgm:t>
    </dgm:pt>
    <dgm:pt modelId="{34223CA2-396A-4164-A6F6-270BF68EFBB2}">
      <dgm:prSet/>
      <dgm:spPr/>
      <dgm:t>
        <a:bodyPr/>
        <a:lstStyle/>
        <a:p>
          <a:pPr rtl="0"/>
          <a:r>
            <a:rPr lang="en-US" baseline="0" dirty="0" smtClean="0"/>
            <a:t>Action on Net Amount Inconsistency (Manual)</a:t>
          </a:r>
          <a:endParaRPr lang="en-US" dirty="0"/>
        </a:p>
      </dgm:t>
    </dgm:pt>
    <dgm:pt modelId="{648F8397-6340-439D-984F-07EF99CEF866}" type="parTrans" cxnId="{1546C07D-8D12-4BB3-BCE7-07F5466C2ECC}">
      <dgm:prSet/>
      <dgm:spPr/>
      <dgm:t>
        <a:bodyPr/>
        <a:lstStyle/>
        <a:p>
          <a:endParaRPr lang="en-US"/>
        </a:p>
      </dgm:t>
    </dgm:pt>
    <dgm:pt modelId="{C0E5B338-E9AB-45F9-878F-8B2189F9674E}" type="sibTrans" cxnId="{1546C07D-8D12-4BB3-BCE7-07F5466C2ECC}">
      <dgm:prSet/>
      <dgm:spPr/>
      <dgm:t>
        <a:bodyPr/>
        <a:lstStyle/>
        <a:p>
          <a:endParaRPr lang="en-US"/>
        </a:p>
      </dgm:t>
    </dgm:pt>
    <dgm:pt modelId="{391A5619-9E1C-4185-A8CA-39040F15EED4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en-US" baseline="0" dirty="0" smtClean="0"/>
            <a:t>What is the action in case the net amount per tax code is not the same between invoice tax line and matched lines in a manual invoice approval?</a:t>
          </a:r>
          <a:endParaRPr lang="en-US" dirty="0"/>
        </a:p>
      </dgm:t>
    </dgm:pt>
    <dgm:pt modelId="{EA4C99B4-AC55-4DD8-A552-8ADFCDA9D29D}" type="parTrans" cxnId="{77762ECD-44E2-404A-902C-26445416C304}">
      <dgm:prSet/>
      <dgm:spPr/>
      <dgm:t>
        <a:bodyPr/>
        <a:lstStyle/>
        <a:p>
          <a:endParaRPr lang="en-US"/>
        </a:p>
      </dgm:t>
    </dgm:pt>
    <dgm:pt modelId="{896556B1-462C-48A8-8443-54879341B10A}" type="sibTrans" cxnId="{77762ECD-44E2-404A-902C-26445416C304}">
      <dgm:prSet/>
      <dgm:spPr/>
      <dgm:t>
        <a:bodyPr/>
        <a:lstStyle/>
        <a:p>
          <a:endParaRPr lang="en-US"/>
        </a:p>
      </dgm:t>
    </dgm:pt>
    <dgm:pt modelId="{04C9EEA9-4D9E-4D92-8178-83E5516EE3DE}">
      <dgm:prSet/>
      <dgm:spPr/>
      <dgm:t>
        <a:bodyPr/>
        <a:lstStyle/>
        <a:p>
          <a:pPr rtl="0"/>
          <a:r>
            <a:rPr lang="en-US" b="1" baseline="0" smtClean="0"/>
            <a:t>No Action	</a:t>
          </a:r>
          <a:r>
            <a:rPr lang="en-US" baseline="0" smtClean="0"/>
            <a:t>– invoice will be approved</a:t>
          </a:r>
          <a:endParaRPr lang="en-US" dirty="0"/>
        </a:p>
      </dgm:t>
    </dgm:pt>
    <dgm:pt modelId="{2EC2523F-C68E-4E93-9872-D6747BEEE6CE}" type="parTrans" cxnId="{FE39945E-19AF-451C-A25F-6E7C43C11C20}">
      <dgm:prSet/>
      <dgm:spPr/>
      <dgm:t>
        <a:bodyPr/>
        <a:lstStyle/>
        <a:p>
          <a:endParaRPr lang="en-US"/>
        </a:p>
      </dgm:t>
    </dgm:pt>
    <dgm:pt modelId="{5F29295A-BF59-4B74-A8A1-D84BE9146783}" type="sibTrans" cxnId="{FE39945E-19AF-451C-A25F-6E7C43C11C20}">
      <dgm:prSet/>
      <dgm:spPr/>
      <dgm:t>
        <a:bodyPr/>
        <a:lstStyle/>
        <a:p>
          <a:endParaRPr lang="en-US"/>
        </a:p>
      </dgm:t>
    </dgm:pt>
    <dgm:pt modelId="{7F5D8328-8BD8-4DEB-B861-84709552F3FD}">
      <dgm:prSet/>
      <dgm:spPr/>
      <dgm:t>
        <a:bodyPr/>
        <a:lstStyle/>
        <a:p>
          <a:r>
            <a:rPr lang="en-US" b="1" baseline="0" dirty="0" smtClean="0"/>
            <a:t>Block	</a:t>
          </a:r>
          <a:r>
            <a:rPr lang="en-US" baseline="0" dirty="0" smtClean="0"/>
            <a:t>– invoice will not be approved</a:t>
          </a:r>
          <a:endParaRPr lang="en-US" dirty="0"/>
        </a:p>
      </dgm:t>
    </dgm:pt>
    <dgm:pt modelId="{9DFC36B2-CEFA-4FF7-8A13-F277A41965F1}" type="parTrans" cxnId="{72074099-AD19-4CEB-AEC8-84AA7197D32B}">
      <dgm:prSet/>
      <dgm:spPr/>
      <dgm:t>
        <a:bodyPr/>
        <a:lstStyle/>
        <a:p>
          <a:endParaRPr lang="en-US"/>
        </a:p>
      </dgm:t>
    </dgm:pt>
    <dgm:pt modelId="{377431D9-5B4C-4E07-9A7C-7E0C28C7DD36}" type="sibTrans" cxnId="{72074099-AD19-4CEB-AEC8-84AA7197D32B}">
      <dgm:prSet/>
      <dgm:spPr/>
      <dgm:t>
        <a:bodyPr/>
        <a:lstStyle/>
        <a:p>
          <a:endParaRPr lang="en-US"/>
        </a:p>
      </dgm:t>
    </dgm:pt>
    <dgm:pt modelId="{E3EA4424-8788-40AD-AA30-F2440A7326E7}">
      <dgm:prSet/>
      <dgm:spPr/>
      <dgm:t>
        <a:bodyPr/>
        <a:lstStyle/>
        <a:p>
          <a:pPr rtl="0"/>
          <a:r>
            <a:rPr lang="en-US" b="1" baseline="0" smtClean="0"/>
            <a:t>No Action	</a:t>
          </a:r>
          <a:r>
            <a:rPr lang="en-US" baseline="0" smtClean="0"/>
            <a:t>– invoice will be approved</a:t>
          </a:r>
          <a:endParaRPr lang="en-US" dirty="0"/>
        </a:p>
      </dgm:t>
    </dgm:pt>
    <dgm:pt modelId="{FD26B883-CCF5-4F4A-8839-CF7C2B5D7711}" type="parTrans" cxnId="{851160ED-6F39-470D-AD2A-1E50EC60BE2C}">
      <dgm:prSet/>
      <dgm:spPr/>
      <dgm:t>
        <a:bodyPr/>
        <a:lstStyle/>
        <a:p>
          <a:endParaRPr lang="en-US"/>
        </a:p>
      </dgm:t>
    </dgm:pt>
    <dgm:pt modelId="{FD047C3C-2876-4828-A3F5-4623F75533CA}" type="sibTrans" cxnId="{851160ED-6F39-470D-AD2A-1E50EC60BE2C}">
      <dgm:prSet/>
      <dgm:spPr/>
      <dgm:t>
        <a:bodyPr/>
        <a:lstStyle/>
        <a:p>
          <a:endParaRPr lang="en-US"/>
        </a:p>
      </dgm:t>
    </dgm:pt>
    <dgm:pt modelId="{FA33849B-A8C6-47EA-8D6A-F553D07C77AD}">
      <dgm:prSet/>
      <dgm:spPr/>
      <dgm:t>
        <a:bodyPr/>
        <a:lstStyle/>
        <a:p>
          <a:pPr rtl="0"/>
          <a:r>
            <a:rPr lang="en-US" b="1" baseline="0" smtClean="0"/>
            <a:t>Warning</a:t>
          </a:r>
          <a:r>
            <a:rPr lang="en-US" baseline="0" smtClean="0"/>
            <a:t>	– question is raised whether to continue with invoice approval yes/no</a:t>
          </a:r>
          <a:endParaRPr lang="en-US" dirty="0"/>
        </a:p>
      </dgm:t>
    </dgm:pt>
    <dgm:pt modelId="{26B10B19-6983-4B7B-BD4B-721856D68C02}" type="parTrans" cxnId="{C7FEC851-3EE5-47A0-9419-4909784C6904}">
      <dgm:prSet/>
      <dgm:spPr/>
      <dgm:t>
        <a:bodyPr/>
        <a:lstStyle/>
        <a:p>
          <a:endParaRPr lang="en-US"/>
        </a:p>
      </dgm:t>
    </dgm:pt>
    <dgm:pt modelId="{16F8CBEB-64F1-4A3B-9387-8D4EA2C4344E}" type="sibTrans" cxnId="{C7FEC851-3EE5-47A0-9419-4909784C6904}">
      <dgm:prSet/>
      <dgm:spPr/>
      <dgm:t>
        <a:bodyPr/>
        <a:lstStyle/>
        <a:p>
          <a:endParaRPr lang="en-US"/>
        </a:p>
      </dgm:t>
    </dgm:pt>
    <dgm:pt modelId="{615B08EC-EDA8-4D91-9CC8-01D4E181CDDC}">
      <dgm:prSet/>
      <dgm:spPr/>
      <dgm:t>
        <a:bodyPr/>
        <a:lstStyle/>
        <a:p>
          <a:r>
            <a:rPr lang="en-US" b="1" baseline="0" dirty="0" smtClean="0"/>
            <a:t>Block</a:t>
          </a:r>
          <a:r>
            <a:rPr lang="en-US" baseline="0" dirty="0" smtClean="0"/>
            <a:t>	– invoice will not be approved</a:t>
          </a:r>
          <a:endParaRPr lang="en-US" dirty="0"/>
        </a:p>
      </dgm:t>
    </dgm:pt>
    <dgm:pt modelId="{66BFE6BB-918E-4D50-8270-EA8AE14DE712}" type="parTrans" cxnId="{40260150-30A7-48E7-990E-47F03456C813}">
      <dgm:prSet/>
      <dgm:spPr/>
      <dgm:t>
        <a:bodyPr/>
        <a:lstStyle/>
        <a:p>
          <a:endParaRPr lang="en-US"/>
        </a:p>
      </dgm:t>
    </dgm:pt>
    <dgm:pt modelId="{0830E3D0-3D0A-4224-A61F-6C4624AC816D}" type="sibTrans" cxnId="{40260150-30A7-48E7-990E-47F03456C813}">
      <dgm:prSet/>
      <dgm:spPr/>
      <dgm:t>
        <a:bodyPr/>
        <a:lstStyle/>
        <a:p>
          <a:endParaRPr lang="en-US"/>
        </a:p>
      </dgm:t>
    </dgm:pt>
    <dgm:pt modelId="{AE2656D4-CF04-418C-B603-30E440800BCB}" type="pres">
      <dgm:prSet presAssocID="{E27EA835-4BD0-4A2B-9736-9A3D3487BDA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BAA474-5FA0-4434-8276-6AE0F1F63B55}" type="pres">
      <dgm:prSet presAssocID="{BB709959-A477-42B7-B16A-96746FB6D298}" presName="parentLin" presStyleCnt="0"/>
      <dgm:spPr/>
    </dgm:pt>
    <dgm:pt modelId="{564CE6AC-38F0-44A3-9F21-00860169D717}" type="pres">
      <dgm:prSet presAssocID="{BB709959-A477-42B7-B16A-96746FB6D29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128C027-A28E-4A31-BDBA-B4B17C030A53}" type="pres">
      <dgm:prSet presAssocID="{BB709959-A477-42B7-B16A-96746FB6D29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DFA7D9-3228-4F28-AB94-814368FAF6F9}" type="pres">
      <dgm:prSet presAssocID="{BB709959-A477-42B7-B16A-96746FB6D298}" presName="negativeSpace" presStyleCnt="0"/>
      <dgm:spPr/>
    </dgm:pt>
    <dgm:pt modelId="{3DE317CF-CA6F-4F97-A0D1-8DB09F96984C}" type="pres">
      <dgm:prSet presAssocID="{BB709959-A477-42B7-B16A-96746FB6D298}" presName="childText" presStyleLbl="conFgAcc1" presStyleIdx="0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en-US"/>
        </a:p>
      </dgm:t>
    </dgm:pt>
    <dgm:pt modelId="{09E3D0E4-C727-4A8C-8D58-E747D2E4BF3F}" type="pres">
      <dgm:prSet presAssocID="{334093A5-B89A-44F8-AAD9-41E0A9907141}" presName="spaceBetweenRectangles" presStyleCnt="0"/>
      <dgm:spPr/>
    </dgm:pt>
    <dgm:pt modelId="{2CAA8D16-F43F-4FE3-B921-B89B1BD34A72}" type="pres">
      <dgm:prSet presAssocID="{5CAF1232-6534-4451-83AF-3EEFA4C9DA5C}" presName="parentLin" presStyleCnt="0"/>
      <dgm:spPr/>
    </dgm:pt>
    <dgm:pt modelId="{47DCC5E8-20DC-478E-9CCC-DC7238194247}" type="pres">
      <dgm:prSet presAssocID="{5CAF1232-6534-4451-83AF-3EEFA4C9DA5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6A2DEC2-2322-40E4-BF26-0D1EE6C19CCB}" type="pres">
      <dgm:prSet presAssocID="{5CAF1232-6534-4451-83AF-3EEFA4C9DA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0C81A2-891D-4369-B688-3B5BC3CCD9D6}" type="pres">
      <dgm:prSet presAssocID="{5CAF1232-6534-4451-83AF-3EEFA4C9DA5C}" presName="negativeSpace" presStyleCnt="0"/>
      <dgm:spPr/>
    </dgm:pt>
    <dgm:pt modelId="{AFCE9483-F273-46B8-B62B-A962ACB4672F}" type="pres">
      <dgm:prSet presAssocID="{5CAF1232-6534-4451-83AF-3EEFA4C9DA5C}" presName="childText" presStyleLbl="conFgAcc1" presStyleIdx="1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en-US"/>
        </a:p>
      </dgm:t>
    </dgm:pt>
    <dgm:pt modelId="{A307A2CA-97DC-49CE-95DD-D108B96C552F}" type="pres">
      <dgm:prSet presAssocID="{F9844A11-7993-4FE3-8BA5-9A4DD08B0E7E}" presName="spaceBetweenRectangles" presStyleCnt="0"/>
      <dgm:spPr/>
    </dgm:pt>
    <dgm:pt modelId="{6338C0B3-9A39-4F19-89F3-FB7870F8C802}" type="pres">
      <dgm:prSet presAssocID="{34223CA2-396A-4164-A6F6-270BF68EFBB2}" presName="parentLin" presStyleCnt="0"/>
      <dgm:spPr/>
    </dgm:pt>
    <dgm:pt modelId="{0B59206B-AB66-4935-B540-C518B4ED4AB5}" type="pres">
      <dgm:prSet presAssocID="{34223CA2-396A-4164-A6F6-270BF68EFBB2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B3600EB8-8A6B-4B06-B80B-62A069880106}" type="pres">
      <dgm:prSet presAssocID="{34223CA2-396A-4164-A6F6-270BF68EFBB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6D5C8C-526B-4252-B3E9-398521A6D98F}" type="pres">
      <dgm:prSet presAssocID="{34223CA2-396A-4164-A6F6-270BF68EFBB2}" presName="negativeSpace" presStyleCnt="0"/>
      <dgm:spPr/>
    </dgm:pt>
    <dgm:pt modelId="{86DBA87E-3CCF-4794-A89A-B955F4E0E720}" type="pres">
      <dgm:prSet presAssocID="{34223CA2-396A-4164-A6F6-270BF68EFBB2}" presName="childText" presStyleLbl="conFgAcc1" presStyleIdx="2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en-US"/>
        </a:p>
      </dgm:t>
    </dgm:pt>
  </dgm:ptLst>
  <dgm:cxnLst>
    <dgm:cxn modelId="{7ED287F9-CBCD-4A84-BA21-906AD7BBB68A}" type="presOf" srcId="{7F5D8328-8BD8-4DEB-B861-84709552F3FD}" destId="{AFCE9483-F273-46B8-B62B-A962ACB4672F}" srcOrd="0" destOrd="2" presId="urn:microsoft.com/office/officeart/2005/8/layout/list1"/>
    <dgm:cxn modelId="{26738CAB-1A0D-4942-9392-D7B48CE576BE}" type="presOf" srcId="{34223CA2-396A-4164-A6F6-270BF68EFBB2}" destId="{B3600EB8-8A6B-4B06-B80B-62A069880106}" srcOrd="1" destOrd="0" presId="urn:microsoft.com/office/officeart/2005/8/layout/list1"/>
    <dgm:cxn modelId="{9FD0BEEF-C6CE-47E1-AD7A-305E29293E31}" type="presOf" srcId="{E3EA4424-8788-40AD-AA30-F2440A7326E7}" destId="{86DBA87E-3CCF-4794-A89A-B955F4E0E720}" srcOrd="0" destOrd="1" presId="urn:microsoft.com/office/officeart/2005/8/layout/list1"/>
    <dgm:cxn modelId="{1546C07D-8D12-4BB3-BCE7-07F5466C2ECC}" srcId="{E27EA835-4BD0-4A2B-9736-9A3D3487BDAA}" destId="{34223CA2-396A-4164-A6F6-270BF68EFBB2}" srcOrd="2" destOrd="0" parTransId="{648F8397-6340-439D-984F-07EF99CEF866}" sibTransId="{C0E5B338-E9AB-45F9-878F-8B2189F9674E}"/>
    <dgm:cxn modelId="{C3862CB6-6B75-49FF-B2E8-D2056BFAE86E}" type="presOf" srcId="{E27EA835-4BD0-4A2B-9736-9A3D3487BDAA}" destId="{AE2656D4-CF04-418C-B603-30E440800BCB}" srcOrd="0" destOrd="0" presId="urn:microsoft.com/office/officeart/2005/8/layout/list1"/>
    <dgm:cxn modelId="{FC84E240-9A5F-441B-9D45-E742ADE2AFBA}" type="presOf" srcId="{34223CA2-396A-4164-A6F6-270BF68EFBB2}" destId="{0B59206B-AB66-4935-B540-C518B4ED4AB5}" srcOrd="0" destOrd="0" presId="urn:microsoft.com/office/officeart/2005/8/layout/list1"/>
    <dgm:cxn modelId="{72074099-AD19-4CEB-AEC8-84AA7197D32B}" srcId="{BAE8CDE5-BAFC-47C1-899D-0D584E6618BF}" destId="{7F5D8328-8BD8-4DEB-B861-84709552F3FD}" srcOrd="1" destOrd="0" parTransId="{9DFC36B2-CEFA-4FF7-8A13-F277A41965F1}" sibTransId="{377431D9-5B4C-4E07-9A7C-7E0C28C7DD36}"/>
    <dgm:cxn modelId="{627E11BD-F237-43D5-8657-3BDF63DE5BD8}" type="presOf" srcId="{04C9EEA9-4D9E-4D92-8178-83E5516EE3DE}" destId="{AFCE9483-F273-46B8-B62B-A962ACB4672F}" srcOrd="0" destOrd="1" presId="urn:microsoft.com/office/officeart/2005/8/layout/list1"/>
    <dgm:cxn modelId="{D77668C4-1AD9-4F54-8138-E0CE937EBD27}" type="presOf" srcId="{5CAF1232-6534-4451-83AF-3EEFA4C9DA5C}" destId="{47DCC5E8-20DC-478E-9CCC-DC7238194247}" srcOrd="0" destOrd="0" presId="urn:microsoft.com/office/officeart/2005/8/layout/list1"/>
    <dgm:cxn modelId="{67C904A6-227A-4565-ADC4-214B976A3C08}" type="presOf" srcId="{615B08EC-EDA8-4D91-9CC8-01D4E181CDDC}" destId="{86DBA87E-3CCF-4794-A89A-B955F4E0E720}" srcOrd="0" destOrd="3" presId="urn:microsoft.com/office/officeart/2005/8/layout/list1"/>
    <dgm:cxn modelId="{33A421C8-2525-42B2-A971-6A8B3C9BC904}" type="presOf" srcId="{BAE8CDE5-BAFC-47C1-899D-0D584E6618BF}" destId="{AFCE9483-F273-46B8-B62B-A962ACB4672F}" srcOrd="0" destOrd="0" presId="urn:microsoft.com/office/officeart/2005/8/layout/list1"/>
    <dgm:cxn modelId="{009EB866-D859-4579-9D92-E88FC8F02DE6}" srcId="{5CAF1232-6534-4451-83AF-3EEFA4C9DA5C}" destId="{BAE8CDE5-BAFC-47C1-899D-0D584E6618BF}" srcOrd="0" destOrd="0" parTransId="{71DB587D-FC34-4F27-AB17-779C82F8EC6E}" sibTransId="{609927EA-2FBA-4F75-BC5C-E7EEEF71CE35}"/>
    <dgm:cxn modelId="{C7FEC851-3EE5-47A0-9419-4909784C6904}" srcId="{391A5619-9E1C-4185-A8CA-39040F15EED4}" destId="{FA33849B-A8C6-47EA-8D6A-F553D07C77AD}" srcOrd="1" destOrd="0" parTransId="{26B10B19-6983-4B7B-BD4B-721856D68C02}" sibTransId="{16F8CBEB-64F1-4A3B-9387-8D4EA2C4344E}"/>
    <dgm:cxn modelId="{E7E31D33-F073-4A5F-A245-620DB4149AE3}" srcId="{E27EA835-4BD0-4A2B-9736-9A3D3487BDAA}" destId="{BB709959-A477-42B7-B16A-96746FB6D298}" srcOrd="0" destOrd="0" parTransId="{3AD5A847-FB2E-4382-B53B-C57644CBFB4E}" sibTransId="{334093A5-B89A-44F8-AAD9-41E0A9907141}"/>
    <dgm:cxn modelId="{40260150-30A7-48E7-990E-47F03456C813}" srcId="{391A5619-9E1C-4185-A8CA-39040F15EED4}" destId="{615B08EC-EDA8-4D91-9CC8-01D4E181CDDC}" srcOrd="2" destOrd="0" parTransId="{66BFE6BB-918E-4D50-8270-EA8AE14DE712}" sibTransId="{0830E3D0-3D0A-4224-A61F-6C4624AC816D}"/>
    <dgm:cxn modelId="{35AB9A3D-7043-435A-AD72-1E2A4BC9FBF6}" srcId="{E27EA835-4BD0-4A2B-9736-9A3D3487BDAA}" destId="{5CAF1232-6534-4451-83AF-3EEFA4C9DA5C}" srcOrd="1" destOrd="0" parTransId="{3B19FFCF-1696-43F4-981E-E070C16937A9}" sibTransId="{F9844A11-7993-4FE3-8BA5-9A4DD08B0E7E}"/>
    <dgm:cxn modelId="{BB976B33-F21F-4F04-8DD0-C1FE69D491CD}" srcId="{BB709959-A477-42B7-B16A-96746FB6D298}" destId="{3C0683E5-AE42-454F-9D0C-EAF159F3CA2B}" srcOrd="0" destOrd="0" parTransId="{CA457EFB-0537-418E-B259-E2C885C0EB53}" sibTransId="{3A6434E2-4397-4B86-BD39-D8519BAA0817}"/>
    <dgm:cxn modelId="{8E930B3A-15D4-4BD6-AA70-E96F743BCDF8}" type="presOf" srcId="{BB709959-A477-42B7-B16A-96746FB6D298}" destId="{A128C027-A28E-4A31-BDBA-B4B17C030A53}" srcOrd="1" destOrd="0" presId="urn:microsoft.com/office/officeart/2005/8/layout/list1"/>
    <dgm:cxn modelId="{1DB41841-D3CF-4CBE-ABBD-7588DDD5B9D7}" type="presOf" srcId="{FA33849B-A8C6-47EA-8D6A-F553D07C77AD}" destId="{86DBA87E-3CCF-4794-A89A-B955F4E0E720}" srcOrd="0" destOrd="2" presId="urn:microsoft.com/office/officeart/2005/8/layout/list1"/>
    <dgm:cxn modelId="{4241F95D-CBF7-4EF6-AFA5-20026F422378}" type="presOf" srcId="{3C0683E5-AE42-454F-9D0C-EAF159F3CA2B}" destId="{3DE317CF-CA6F-4F97-A0D1-8DB09F96984C}" srcOrd="0" destOrd="0" presId="urn:microsoft.com/office/officeart/2005/8/layout/list1"/>
    <dgm:cxn modelId="{4416D487-9E77-464B-98A7-531E06F4D67A}" type="presOf" srcId="{BB709959-A477-42B7-B16A-96746FB6D298}" destId="{564CE6AC-38F0-44A3-9F21-00860169D717}" srcOrd="0" destOrd="0" presId="urn:microsoft.com/office/officeart/2005/8/layout/list1"/>
    <dgm:cxn modelId="{851160ED-6F39-470D-AD2A-1E50EC60BE2C}" srcId="{391A5619-9E1C-4185-A8CA-39040F15EED4}" destId="{E3EA4424-8788-40AD-AA30-F2440A7326E7}" srcOrd="0" destOrd="0" parTransId="{FD26B883-CCF5-4F4A-8839-CF7C2B5D7711}" sibTransId="{FD047C3C-2876-4828-A3F5-4623F75533CA}"/>
    <dgm:cxn modelId="{FE39945E-19AF-451C-A25F-6E7C43C11C20}" srcId="{BAE8CDE5-BAFC-47C1-899D-0D584E6618BF}" destId="{04C9EEA9-4D9E-4D92-8178-83E5516EE3DE}" srcOrd="0" destOrd="0" parTransId="{2EC2523F-C68E-4E93-9872-D6747BEEE6CE}" sibTransId="{5F29295A-BF59-4B74-A8A1-D84BE9146783}"/>
    <dgm:cxn modelId="{A8883F33-9AC9-49F4-8F34-7801C29D219A}" type="presOf" srcId="{391A5619-9E1C-4185-A8CA-39040F15EED4}" destId="{86DBA87E-3CCF-4794-A89A-B955F4E0E720}" srcOrd="0" destOrd="0" presId="urn:microsoft.com/office/officeart/2005/8/layout/list1"/>
    <dgm:cxn modelId="{B05CB456-6D14-4284-9355-9540C5233481}" type="presOf" srcId="{5CAF1232-6534-4451-83AF-3EEFA4C9DA5C}" destId="{D6A2DEC2-2322-40E4-BF26-0D1EE6C19CCB}" srcOrd="1" destOrd="0" presId="urn:microsoft.com/office/officeart/2005/8/layout/list1"/>
    <dgm:cxn modelId="{77762ECD-44E2-404A-902C-26445416C304}" srcId="{34223CA2-396A-4164-A6F6-270BF68EFBB2}" destId="{391A5619-9E1C-4185-A8CA-39040F15EED4}" srcOrd="0" destOrd="0" parTransId="{EA4C99B4-AC55-4DD8-A552-8ADFCDA9D29D}" sibTransId="{896556B1-462C-48A8-8443-54879341B10A}"/>
    <dgm:cxn modelId="{2CC17105-4B23-4E66-9AB4-D54FA0FD75AC}" type="presParOf" srcId="{AE2656D4-CF04-418C-B603-30E440800BCB}" destId="{DDBAA474-5FA0-4434-8276-6AE0F1F63B55}" srcOrd="0" destOrd="0" presId="urn:microsoft.com/office/officeart/2005/8/layout/list1"/>
    <dgm:cxn modelId="{D24AE1DC-B5CA-4055-A70F-18146B11765E}" type="presParOf" srcId="{DDBAA474-5FA0-4434-8276-6AE0F1F63B55}" destId="{564CE6AC-38F0-44A3-9F21-00860169D717}" srcOrd="0" destOrd="0" presId="urn:microsoft.com/office/officeart/2005/8/layout/list1"/>
    <dgm:cxn modelId="{FEE1DEC7-89A0-440F-839B-617D9175E2A0}" type="presParOf" srcId="{DDBAA474-5FA0-4434-8276-6AE0F1F63B55}" destId="{A128C027-A28E-4A31-BDBA-B4B17C030A53}" srcOrd="1" destOrd="0" presId="urn:microsoft.com/office/officeart/2005/8/layout/list1"/>
    <dgm:cxn modelId="{5A4CC701-77ED-4356-9FE6-8C5A4053E348}" type="presParOf" srcId="{AE2656D4-CF04-418C-B603-30E440800BCB}" destId="{44DFA7D9-3228-4F28-AB94-814368FAF6F9}" srcOrd="1" destOrd="0" presId="urn:microsoft.com/office/officeart/2005/8/layout/list1"/>
    <dgm:cxn modelId="{3731EB79-6707-4A4D-BD5B-120E5DD42AB2}" type="presParOf" srcId="{AE2656D4-CF04-418C-B603-30E440800BCB}" destId="{3DE317CF-CA6F-4F97-A0D1-8DB09F96984C}" srcOrd="2" destOrd="0" presId="urn:microsoft.com/office/officeart/2005/8/layout/list1"/>
    <dgm:cxn modelId="{1386F927-6FF7-4188-B255-6B3AE8F3668C}" type="presParOf" srcId="{AE2656D4-CF04-418C-B603-30E440800BCB}" destId="{09E3D0E4-C727-4A8C-8D58-E747D2E4BF3F}" srcOrd="3" destOrd="0" presId="urn:microsoft.com/office/officeart/2005/8/layout/list1"/>
    <dgm:cxn modelId="{BFFB18D6-C06B-4D50-8A7B-FAF39CE304A2}" type="presParOf" srcId="{AE2656D4-CF04-418C-B603-30E440800BCB}" destId="{2CAA8D16-F43F-4FE3-B921-B89B1BD34A72}" srcOrd="4" destOrd="0" presId="urn:microsoft.com/office/officeart/2005/8/layout/list1"/>
    <dgm:cxn modelId="{36E3C897-125D-47DC-9740-BADDA73BCFA5}" type="presParOf" srcId="{2CAA8D16-F43F-4FE3-B921-B89B1BD34A72}" destId="{47DCC5E8-20DC-478E-9CCC-DC7238194247}" srcOrd="0" destOrd="0" presId="urn:microsoft.com/office/officeart/2005/8/layout/list1"/>
    <dgm:cxn modelId="{08BBAE29-6362-4C3E-864A-C6BACDBD6053}" type="presParOf" srcId="{2CAA8D16-F43F-4FE3-B921-B89B1BD34A72}" destId="{D6A2DEC2-2322-40E4-BF26-0D1EE6C19CCB}" srcOrd="1" destOrd="0" presId="urn:microsoft.com/office/officeart/2005/8/layout/list1"/>
    <dgm:cxn modelId="{12B37A09-CBFB-4463-BEDA-99835304C316}" type="presParOf" srcId="{AE2656D4-CF04-418C-B603-30E440800BCB}" destId="{D10C81A2-891D-4369-B688-3B5BC3CCD9D6}" srcOrd="5" destOrd="0" presId="urn:microsoft.com/office/officeart/2005/8/layout/list1"/>
    <dgm:cxn modelId="{E20C116E-8A9C-43CA-9D39-563054577C4C}" type="presParOf" srcId="{AE2656D4-CF04-418C-B603-30E440800BCB}" destId="{AFCE9483-F273-46B8-B62B-A962ACB4672F}" srcOrd="6" destOrd="0" presId="urn:microsoft.com/office/officeart/2005/8/layout/list1"/>
    <dgm:cxn modelId="{9C50B8CF-F03F-487A-BB83-75D1E215CE4B}" type="presParOf" srcId="{AE2656D4-CF04-418C-B603-30E440800BCB}" destId="{A307A2CA-97DC-49CE-95DD-D108B96C552F}" srcOrd="7" destOrd="0" presId="urn:microsoft.com/office/officeart/2005/8/layout/list1"/>
    <dgm:cxn modelId="{6BDBB10C-1DE0-4A61-A2EC-6FF43BE32BFC}" type="presParOf" srcId="{AE2656D4-CF04-418C-B603-30E440800BCB}" destId="{6338C0B3-9A39-4F19-89F3-FB7870F8C802}" srcOrd="8" destOrd="0" presId="urn:microsoft.com/office/officeart/2005/8/layout/list1"/>
    <dgm:cxn modelId="{B339F16A-1DFE-41DF-97A3-7A69F61A215A}" type="presParOf" srcId="{6338C0B3-9A39-4F19-89F3-FB7870F8C802}" destId="{0B59206B-AB66-4935-B540-C518B4ED4AB5}" srcOrd="0" destOrd="0" presId="urn:microsoft.com/office/officeart/2005/8/layout/list1"/>
    <dgm:cxn modelId="{24B03E59-A484-492A-B356-5BF328E2DE44}" type="presParOf" srcId="{6338C0B3-9A39-4F19-89F3-FB7870F8C802}" destId="{B3600EB8-8A6B-4B06-B80B-62A069880106}" srcOrd="1" destOrd="0" presId="urn:microsoft.com/office/officeart/2005/8/layout/list1"/>
    <dgm:cxn modelId="{A111B241-F4AF-4C74-A2AB-134BBB77B685}" type="presParOf" srcId="{AE2656D4-CF04-418C-B603-30E440800BCB}" destId="{366D5C8C-526B-4252-B3E9-398521A6D98F}" srcOrd="9" destOrd="0" presId="urn:microsoft.com/office/officeart/2005/8/layout/list1"/>
    <dgm:cxn modelId="{CB1547C3-7070-4B1C-91CB-333401DACB8A}" type="presParOf" srcId="{AE2656D4-CF04-418C-B603-30E440800BCB}" destId="{86DBA87E-3CCF-4794-A89A-B955F4E0E72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317CF-CA6F-4F97-A0D1-8DB09F96984C}">
      <dsp:nvSpPr>
        <dsp:cNvPr id="0" name=""/>
        <dsp:cNvSpPr/>
      </dsp:nvSpPr>
      <dsp:spPr>
        <a:xfrm>
          <a:off x="0" y="229296"/>
          <a:ext cx="11763959" cy="992250"/>
        </a:xfrm>
        <a:prstGeom prst="snip2DiagRect">
          <a:avLst/>
        </a:prstGeom>
        <a:solidFill>
          <a:schemeClr val="bg2">
            <a:alpha val="90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3014" tIns="312420" rIns="913014" bIns="10668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baseline="0" dirty="0" smtClean="0"/>
            <a:t>Tax code on matched and additional lines </a:t>
          </a:r>
          <a:r>
            <a:rPr lang="en-US" sz="1500" b="1" kern="1200" baseline="0" dirty="0" smtClean="0"/>
            <a:t>must</a:t>
          </a:r>
          <a:r>
            <a:rPr lang="en-US" sz="1500" kern="1200" baseline="0" dirty="0" smtClean="0"/>
            <a:t> be present on invoice tax lines, otherwise invoice cannot be approved</a:t>
          </a:r>
          <a:endParaRPr lang="en-US" sz="1500" kern="1200" dirty="0"/>
        </a:p>
      </dsp:txBody>
      <dsp:txXfrm>
        <a:off x="82689" y="311985"/>
        <a:ext cx="11598581" cy="826872"/>
      </dsp:txXfrm>
    </dsp:sp>
    <dsp:sp modelId="{A128C027-A28E-4A31-BDBA-B4B17C030A53}">
      <dsp:nvSpPr>
        <dsp:cNvPr id="0" name=""/>
        <dsp:cNvSpPr/>
      </dsp:nvSpPr>
      <dsp:spPr>
        <a:xfrm>
          <a:off x="588197" y="7896"/>
          <a:ext cx="8234771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255" tIns="0" rIns="311255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baseline="0" dirty="0" smtClean="0"/>
            <a:t>Tax Consistency Check </a:t>
          </a:r>
          <a:endParaRPr lang="en-US" sz="1500" kern="1200" dirty="0"/>
        </a:p>
      </dsp:txBody>
      <dsp:txXfrm>
        <a:off x="609813" y="29512"/>
        <a:ext cx="8191539" cy="399568"/>
      </dsp:txXfrm>
    </dsp:sp>
    <dsp:sp modelId="{AFCE9483-F273-46B8-B62B-A962ACB4672F}">
      <dsp:nvSpPr>
        <dsp:cNvPr id="0" name=""/>
        <dsp:cNvSpPr/>
      </dsp:nvSpPr>
      <dsp:spPr>
        <a:xfrm>
          <a:off x="0" y="1523946"/>
          <a:ext cx="11763959" cy="1559250"/>
        </a:xfrm>
        <a:prstGeom prst="snip2DiagRect">
          <a:avLst/>
        </a:prstGeom>
        <a:solidFill>
          <a:schemeClr val="bg2">
            <a:alpha val="90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3014" tIns="312420" rIns="913014" bIns="10668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baseline="0" dirty="0" smtClean="0"/>
            <a:t>What is the action in case the net amount per tax code is not the same between invoice tax line and matched lines in an automated invoice approval?</a:t>
          </a:r>
          <a:endParaRPr lang="en-US" sz="1500" kern="1200" dirty="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smtClean="0"/>
            <a:t>No Action	</a:t>
          </a:r>
          <a:r>
            <a:rPr lang="en-US" sz="1500" kern="1200" baseline="0" smtClean="0"/>
            <a:t>– invoice will be approved</a:t>
          </a:r>
          <a:endParaRPr lang="en-US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Block	</a:t>
          </a:r>
          <a:r>
            <a:rPr lang="en-US" sz="1500" kern="1200" baseline="0" dirty="0" smtClean="0"/>
            <a:t>– invoice will not be approved</a:t>
          </a:r>
          <a:endParaRPr lang="en-US" sz="1500" kern="1200" dirty="0"/>
        </a:p>
      </dsp:txBody>
      <dsp:txXfrm>
        <a:off x="129940" y="1653886"/>
        <a:ext cx="11504079" cy="1299370"/>
      </dsp:txXfrm>
    </dsp:sp>
    <dsp:sp modelId="{D6A2DEC2-2322-40E4-BF26-0D1EE6C19CCB}">
      <dsp:nvSpPr>
        <dsp:cNvPr id="0" name=""/>
        <dsp:cNvSpPr/>
      </dsp:nvSpPr>
      <dsp:spPr>
        <a:xfrm>
          <a:off x="588197" y="1302546"/>
          <a:ext cx="8234771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255" tIns="0" rIns="311255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baseline="0" dirty="0" smtClean="0"/>
            <a:t>Action on Net Amount Inconsistency (Process)</a:t>
          </a:r>
          <a:endParaRPr lang="en-US" sz="1500" kern="1200" dirty="0"/>
        </a:p>
      </dsp:txBody>
      <dsp:txXfrm>
        <a:off x="609813" y="1324162"/>
        <a:ext cx="8191539" cy="399568"/>
      </dsp:txXfrm>
    </dsp:sp>
    <dsp:sp modelId="{86DBA87E-3CCF-4794-A89A-B955F4E0E720}">
      <dsp:nvSpPr>
        <dsp:cNvPr id="0" name=""/>
        <dsp:cNvSpPr/>
      </dsp:nvSpPr>
      <dsp:spPr>
        <a:xfrm>
          <a:off x="0" y="3385597"/>
          <a:ext cx="11763959" cy="1842750"/>
        </a:xfrm>
        <a:prstGeom prst="snip2DiagRect">
          <a:avLst/>
        </a:prstGeom>
        <a:solidFill>
          <a:schemeClr val="bg2">
            <a:alpha val="9000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3014" tIns="312420" rIns="913014" bIns="10668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baseline="0" dirty="0" smtClean="0"/>
            <a:t>What is the action in case the net amount per tax code is not the same between invoice tax line and matched lines in a manual invoice approval?</a:t>
          </a:r>
          <a:endParaRPr lang="en-US" sz="1500" kern="1200" dirty="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smtClean="0"/>
            <a:t>No Action	</a:t>
          </a:r>
          <a:r>
            <a:rPr lang="en-US" sz="1500" kern="1200" baseline="0" smtClean="0"/>
            <a:t>– invoice will be approved</a:t>
          </a:r>
          <a:endParaRPr lang="en-US" sz="1500" kern="1200" dirty="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smtClean="0"/>
            <a:t>Warning</a:t>
          </a:r>
          <a:r>
            <a:rPr lang="en-US" sz="1500" kern="1200" baseline="0" smtClean="0"/>
            <a:t>	– question is raised whether to continue with invoice approval yes/no</a:t>
          </a:r>
          <a:endParaRPr lang="en-US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baseline="0" dirty="0" smtClean="0"/>
            <a:t>Block</a:t>
          </a:r>
          <a:r>
            <a:rPr lang="en-US" sz="1500" kern="1200" baseline="0" dirty="0" smtClean="0"/>
            <a:t>	– invoice will not be approved</a:t>
          </a:r>
          <a:endParaRPr lang="en-US" sz="1500" kern="1200" dirty="0"/>
        </a:p>
      </dsp:txBody>
      <dsp:txXfrm>
        <a:off x="153566" y="3539163"/>
        <a:ext cx="11456827" cy="1535618"/>
      </dsp:txXfrm>
    </dsp:sp>
    <dsp:sp modelId="{B3600EB8-8A6B-4B06-B80B-62A069880106}">
      <dsp:nvSpPr>
        <dsp:cNvPr id="0" name=""/>
        <dsp:cNvSpPr/>
      </dsp:nvSpPr>
      <dsp:spPr>
        <a:xfrm>
          <a:off x="588197" y="3164197"/>
          <a:ext cx="8234771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1255" tIns="0" rIns="311255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baseline="0" dirty="0" smtClean="0"/>
            <a:t>Action on Net Amount Inconsistency (Manual)</a:t>
          </a:r>
          <a:endParaRPr lang="en-US" sz="1500" kern="1200" dirty="0"/>
        </a:p>
      </dsp:txBody>
      <dsp:txXfrm>
        <a:off x="609813" y="3185813"/>
        <a:ext cx="8191539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10/20/2016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38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FA92E8F0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F29D9900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47A35840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89794" y="2577636"/>
            <a:ext cx="4343400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Matched Supplier Invoice will also receive this Import Reference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194" y="1295400"/>
            <a:ext cx="10285714" cy="7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8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GAF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08211" y="2599340"/>
            <a:ext cx="1312883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Generate GAF and notice ‘Import Declaration Number’ is filled: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94" y="3276600"/>
            <a:ext cx="14724744" cy="493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 – Customs Invoice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enter Import Declaration Number (K1 Form)…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29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Customs Invoice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08211" y="2599340"/>
            <a:ext cx="3558383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Add an additional field to the Interim Tax Table (tfgld107)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7" name="Picture 6" descr="cid:image001.png@01D2230B.FA92E8F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994" y="2317884"/>
            <a:ext cx="9346979" cy="6498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4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Customs Invoice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08211" y="2599340"/>
            <a:ext cx="1312883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Enter a customs (tax-only) invoice in Purchase Invoice Entry session (tfacp2600m000):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8" name="Picture 7" descr="cid:image004.png@01D2230C.F29D99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1" y="3489960"/>
            <a:ext cx="11991661" cy="563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960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Customs Invoice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32594" y="2599340"/>
            <a:ext cx="14904451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Enter customs value in ‘Tax Base Amount’ field and ‘K1 Form Number’ (in tfgld1109m000):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7" name="Picture 6" descr="cid:image005.png@01D2230D.47A3584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4" y="3276600"/>
            <a:ext cx="15373350" cy="5629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27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GAF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08211" y="2599340"/>
            <a:ext cx="1312883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Generate GAF and notice ‘Import Declaration Number’ and ‘Purchase Value’ columns are filled correctly: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385599" y="3562466"/>
            <a:ext cx="13788584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A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Structure of the GAF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80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– GAF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dirty="0" smtClean="0"/>
              <a:t>The ability to generate a GAF file is a legal requirement in Malaysia. </a:t>
            </a:r>
            <a:br>
              <a:rPr lang="en-US" dirty="0" smtClean="0"/>
            </a:br>
            <a:r>
              <a:rPr lang="en-US" dirty="0" smtClean="0"/>
              <a:t>GAF is a Tax </a:t>
            </a:r>
            <a:r>
              <a:rPr lang="en-US" dirty="0"/>
              <a:t>Audit file </a:t>
            </a:r>
            <a:r>
              <a:rPr lang="en-US" dirty="0" smtClean="0"/>
              <a:t>consisting of the following sections…</a:t>
            </a:r>
            <a:endParaRPr lang="en-US" dirty="0"/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C</a:t>
            </a:r>
            <a:r>
              <a:rPr lang="en-US" dirty="0"/>
              <a:t>ompany </a:t>
            </a:r>
            <a:r>
              <a:rPr lang="en-US" dirty="0" smtClean="0"/>
              <a:t>(Name</a:t>
            </a:r>
            <a:r>
              <a:rPr lang="en-US" dirty="0"/>
              <a:t>, Tax number, chamber of commerce ID,…)</a:t>
            </a:r>
          </a:p>
          <a:p>
            <a:pPr lvl="1"/>
            <a:r>
              <a:rPr lang="en-US" b="1" i="1" dirty="0" smtClean="0">
                <a:solidFill>
                  <a:srgbClr val="FF0000"/>
                </a:solidFill>
              </a:rPr>
              <a:t>P</a:t>
            </a:r>
            <a:r>
              <a:rPr lang="en-US" dirty="0" smtClean="0"/>
              <a:t>urchases (Supplier </a:t>
            </a:r>
            <a:r>
              <a:rPr lang="en-US" dirty="0"/>
              <a:t>invoice and lines)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dirty="0"/>
              <a:t>upply </a:t>
            </a:r>
            <a:r>
              <a:rPr lang="en-US" dirty="0" smtClean="0"/>
              <a:t>(Sales </a:t>
            </a:r>
            <a:r>
              <a:rPr lang="en-US" dirty="0"/>
              <a:t>invoice and lines)</a:t>
            </a:r>
          </a:p>
          <a:p>
            <a:pPr lvl="1"/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en-US" dirty="0" smtClean="0"/>
              <a:t>edger (Invoice</a:t>
            </a:r>
            <a:r>
              <a:rPr lang="en-US" dirty="0"/>
              <a:t>( including revenue), Bank postings)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F</a:t>
            </a:r>
            <a:r>
              <a:rPr lang="en-US" dirty="0"/>
              <a:t>ooter </a:t>
            </a:r>
            <a:r>
              <a:rPr lang="en-US" dirty="0" smtClean="0"/>
              <a:t>(Counts </a:t>
            </a:r>
            <a:r>
              <a:rPr lang="en-US" dirty="0"/>
              <a:t>and Totals)</a:t>
            </a:r>
          </a:p>
          <a:p>
            <a:endParaRPr lang="en-US" dirty="0" smtClean="0"/>
          </a:p>
          <a:p>
            <a:r>
              <a:rPr lang="en-US" dirty="0" smtClean="0"/>
              <a:t>The Section “</a:t>
            </a:r>
            <a:r>
              <a:rPr lang="en-US" i="1" dirty="0" smtClean="0">
                <a:solidFill>
                  <a:srgbClr val="FF0000"/>
                </a:solidFill>
              </a:rPr>
              <a:t>P</a:t>
            </a:r>
            <a:r>
              <a:rPr lang="en-US" dirty="0" smtClean="0"/>
              <a:t>urchases” of the GAF is holding the “Import Declaration Number” (K1). This number can be entered in the Warehouse Receipt and the Purchase Invoice Entry.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6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GAF Structure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Elements of the </a:t>
            </a:r>
            <a:r>
              <a:rPr lang="en-US" b="1" i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ompany-Section of GAF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962064"/>
            <a:ext cx="11100806" cy="59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0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</a:t>
            </a:r>
            <a:br>
              <a:rPr lang="en-US" dirty="0" smtClean="0"/>
            </a:br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Tom de Valk, Karel Slijkhuis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GAF </a:t>
            </a:r>
            <a:r>
              <a:rPr lang="en-US" dirty="0"/>
              <a:t>Structure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elements of the </a:t>
            </a:r>
            <a:r>
              <a:rPr lang="en-US" b="1" i="1" dirty="0" smtClean="0">
                <a:solidFill>
                  <a:srgbClr val="FF0000"/>
                </a:solidFill>
              </a:rPr>
              <a:t>P</a:t>
            </a:r>
            <a:r>
              <a:rPr lang="en-US" dirty="0" smtClean="0"/>
              <a:t>urchasing-Section of GAF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895600"/>
            <a:ext cx="8968583" cy="607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42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GAF </a:t>
            </a:r>
            <a:r>
              <a:rPr lang="en-US" dirty="0"/>
              <a:t>Structure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elements of the </a:t>
            </a:r>
            <a:r>
              <a:rPr lang="en-US" b="1" i="1" dirty="0" smtClean="0">
                <a:solidFill>
                  <a:srgbClr val="FF0000"/>
                </a:solidFill>
              </a:rPr>
              <a:t>S</a:t>
            </a:r>
            <a:r>
              <a:rPr lang="en-US" dirty="0" smtClean="0"/>
              <a:t>upply-Section of GAF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895600"/>
            <a:ext cx="8990476" cy="6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5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GAF </a:t>
            </a:r>
            <a:r>
              <a:rPr lang="en-US" dirty="0"/>
              <a:t>Structure </a:t>
            </a:r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elements of the </a:t>
            </a:r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en-US" dirty="0" smtClean="0"/>
              <a:t>edger-Section of GAF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656" y="2971800"/>
            <a:ext cx="1067304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GAF </a:t>
            </a:r>
            <a:r>
              <a:rPr lang="en-US" dirty="0"/>
              <a:t>Structure </a:t>
            </a:r>
            <a:r>
              <a:rPr lang="en-US" dirty="0" smtClean="0"/>
              <a:t>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0868" y="2438400"/>
            <a:ext cx="12448164" cy="576802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elements of the </a:t>
            </a:r>
            <a:r>
              <a:rPr lang="en-US" b="1" i="1" dirty="0" smtClean="0">
                <a:solidFill>
                  <a:srgbClr val="FF0000"/>
                </a:solidFill>
              </a:rPr>
              <a:t>F</a:t>
            </a:r>
            <a:r>
              <a:rPr lang="en-US" dirty="0" smtClean="0"/>
              <a:t>ooter of GAF </a:t>
            </a:r>
          </a:p>
        </p:txBody>
      </p:sp>
      <p:pic>
        <p:nvPicPr>
          <p:cNvPr id="5" name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868" y="2895600"/>
            <a:ext cx="10879774" cy="601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2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B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generate a correct GAF file on invoice </a:t>
            </a:r>
            <a:r>
              <a:rPr lang="en-US" b="1" dirty="0" smtClean="0"/>
              <a:t>line</a:t>
            </a:r>
            <a:r>
              <a:rPr lang="en-US" dirty="0" smtClean="0"/>
              <a:t> level…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04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GST Audit File (GAF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2056405" y="2978361"/>
          <a:ext cx="11763959" cy="5236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68705" y="2317884"/>
            <a:ext cx="11763148" cy="10875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867" dirty="0"/>
              <a:t>New fields added to ACP Parameters</a:t>
            </a:r>
          </a:p>
          <a:p>
            <a:endParaRPr lang="en-US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0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New fields added to ACP Parameters</a:t>
            </a:r>
          </a:p>
          <a:p>
            <a:pPr lvl="1"/>
            <a:r>
              <a:rPr lang="en-US" dirty="0" smtClean="0"/>
              <a:t>Tax Consistency Check – Tax code on matched and additional lines must be present on invoice tax lines</a:t>
            </a:r>
            <a:endParaRPr lang="en-US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339" y="3054248"/>
            <a:ext cx="13118471" cy="546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82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New fields on ‘Additional Costs’ session: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50" y="2978361"/>
            <a:ext cx="12825001" cy="602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4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New fields on ‘Matched Lines’ session: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1" y="2978360"/>
            <a:ext cx="14584909" cy="591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3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Wrong tax code, results in blocking error during Approval: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98" y="2978362"/>
            <a:ext cx="15045163" cy="478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0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Change tax code, results in Approved invoice: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597" y="2978360"/>
            <a:ext cx="13032013" cy="591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1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GST Audit File (GAF)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Net Amount Inconsistency can also be checked during Approval</a:t>
            </a:r>
          </a:p>
          <a:p>
            <a:r>
              <a:rPr lang="en-US" dirty="0" smtClean="0"/>
              <a:t>Example changed to Tax on Line, resulting in question due to ‘Warn’ ACP parameter value: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86" y="3889012"/>
            <a:ext cx="15821405" cy="513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2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4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0" y="2446940"/>
            <a:ext cx="12778583" cy="5768020"/>
          </a:xfrm>
        </p:spPr>
        <p:txBody>
          <a:bodyPr/>
          <a:lstStyle/>
          <a:p>
            <a:pPr lvl="0"/>
            <a:r>
              <a:rPr lang="en-US" dirty="0" smtClean="0"/>
              <a:t>Ability to generate accurate and complete GAF files for the purpose of…</a:t>
            </a:r>
          </a:p>
          <a:p>
            <a:pPr lvl="2"/>
            <a:r>
              <a:rPr lang="en-US" sz="2600" dirty="0" smtClean="0"/>
              <a:t>Justifying the GST-03 totals of the tax declaration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Ability to store the K1 Customs number in LN, at the moment…</a:t>
            </a:r>
          </a:p>
          <a:p>
            <a:pPr lvl="2"/>
            <a:r>
              <a:rPr lang="en-US" sz="2600" dirty="0" smtClean="0"/>
              <a:t>customs invoices are registered &amp;</a:t>
            </a:r>
          </a:p>
          <a:p>
            <a:pPr lvl="2"/>
            <a:r>
              <a:rPr lang="en-US" sz="2600" dirty="0"/>
              <a:t>g</a:t>
            </a:r>
            <a:r>
              <a:rPr lang="en-US" sz="2600" dirty="0" smtClean="0"/>
              <a:t>oods are received in the warehouse</a:t>
            </a:r>
          </a:p>
          <a:p>
            <a:pPr marL="455612" lvl="1" indent="0">
              <a:buNone/>
            </a:pPr>
            <a:r>
              <a:rPr lang="en-US" sz="3000" dirty="0" smtClean="0"/>
              <a:t>in the context of generating GAF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0" y="2446940"/>
            <a:ext cx="12778583" cy="5768020"/>
          </a:xfrm>
        </p:spPr>
        <p:txBody>
          <a:bodyPr/>
          <a:lstStyle/>
          <a:p>
            <a:pPr lvl="0"/>
            <a:r>
              <a:rPr lang="en-US" smtClean="0"/>
              <a:t>Session </a:t>
            </a:r>
            <a:r>
              <a:rPr lang="en-US" dirty="0" smtClean="0"/>
              <a:t>to generate GAF file</a:t>
            </a:r>
          </a:p>
          <a:p>
            <a:pPr lvl="0"/>
            <a:endParaRPr lang="en-US" sz="3000" dirty="0"/>
          </a:p>
          <a:p>
            <a:pPr lvl="0"/>
            <a:r>
              <a:rPr lang="en-US" sz="3000" dirty="0" smtClean="0"/>
              <a:t>Import Declaration Number on Warehouse Receipt</a:t>
            </a:r>
          </a:p>
          <a:p>
            <a:pPr lvl="0"/>
            <a:endParaRPr lang="en-US" dirty="0"/>
          </a:p>
          <a:p>
            <a:pPr lvl="0"/>
            <a:r>
              <a:rPr lang="en-US" sz="3000" dirty="0" smtClean="0"/>
              <a:t>Import Declaration Number on Customs Invoice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0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generate the GAF file…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Generate GAF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394" y="3124200"/>
            <a:ext cx="13868400" cy="4964197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Session tftax1210m000 will generate the delimited GAF output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2400" dirty="0" smtClean="0"/>
              <a:t>Please see Appendix A for detailed information about GAF structure and Appendix B for detailed information about generating a correct GAF file on invoice </a:t>
            </a:r>
            <a:r>
              <a:rPr lang="en-US" sz="2400" b="1" dirty="0" smtClean="0"/>
              <a:t>line</a:t>
            </a:r>
            <a:r>
              <a:rPr lang="en-US" sz="2400" dirty="0" smtClean="0"/>
              <a:t> level</a:t>
            </a:r>
            <a:endParaRPr lang="en-US" sz="2400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3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 – Goods flow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to enter Import Declaration Number (K1 Form)…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 Receipt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09" y="2514600"/>
            <a:ext cx="12448164" cy="57680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5811" y="2446940"/>
            <a:ext cx="12448164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07" y="2216381"/>
            <a:ext cx="10504762" cy="6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4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1708</TotalTime>
  <Words>620</Words>
  <Application>Microsoft Office PowerPoint</Application>
  <PresentationFormat>Custom</PresentationFormat>
  <Paragraphs>122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Tahoma</vt:lpstr>
      <vt:lpstr>FGP</vt:lpstr>
      <vt:lpstr>PowerPoint Presentation</vt:lpstr>
      <vt:lpstr>Malaysia –  GST Audit File (GAF)</vt:lpstr>
      <vt:lpstr>Agenda</vt:lpstr>
      <vt:lpstr>Requirements</vt:lpstr>
      <vt:lpstr>Solution Overview</vt:lpstr>
      <vt:lpstr>Solution Details</vt:lpstr>
      <vt:lpstr>Generate GAF</vt:lpstr>
      <vt:lpstr>Solution Details – Goods flow</vt:lpstr>
      <vt:lpstr>Warehouse Receipt</vt:lpstr>
      <vt:lpstr>Invoice</vt:lpstr>
      <vt:lpstr>Generate GAF</vt:lpstr>
      <vt:lpstr>Solution Details – Customs Invoice</vt:lpstr>
      <vt:lpstr>Customs Invoice (1)</vt:lpstr>
      <vt:lpstr>Customs Invoice (2)</vt:lpstr>
      <vt:lpstr>Customs Invoice (3)</vt:lpstr>
      <vt:lpstr>Generate GAF</vt:lpstr>
      <vt:lpstr>Appendix A</vt:lpstr>
      <vt:lpstr>Requirements – GAF </vt:lpstr>
      <vt:lpstr>GAF Structure (1)</vt:lpstr>
      <vt:lpstr>GAF Structure (2)</vt:lpstr>
      <vt:lpstr>GAF Structure (3)</vt:lpstr>
      <vt:lpstr>GAF Structure (4)</vt:lpstr>
      <vt:lpstr>GAF Structure (5)</vt:lpstr>
      <vt:lpstr>Appendix B</vt:lpstr>
      <vt:lpstr>GST Audit File (GAF)</vt:lpstr>
      <vt:lpstr>GST Audit File (GAF)</vt:lpstr>
      <vt:lpstr>GST Audit File (GAF)</vt:lpstr>
      <vt:lpstr>GST Audit File (GAF)</vt:lpstr>
      <vt:lpstr>GST Audit File (GAF)</vt:lpstr>
      <vt:lpstr>GST Audit File (GAF)</vt:lpstr>
      <vt:lpstr>GST Audit File (GAF)</vt:lpstr>
      <vt:lpstr>PowerPoint Presentation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Tom de Valk</cp:lastModifiedBy>
  <cp:revision>121</cp:revision>
  <dcterms:created xsi:type="dcterms:W3CDTF">2014-11-18T17:06:45Z</dcterms:created>
  <dcterms:modified xsi:type="dcterms:W3CDTF">2016-10-20T13:28:33Z</dcterms:modified>
</cp:coreProperties>
</file>