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8" r:id="rId2"/>
  </p:sldMasterIdLst>
  <p:notesMasterIdLst>
    <p:notesMasterId r:id="rId18"/>
  </p:notesMasterIdLst>
  <p:handoutMasterIdLst>
    <p:handoutMasterId r:id="rId19"/>
  </p:handoutMasterIdLst>
  <p:sldIdLst>
    <p:sldId id="256" r:id="rId3"/>
    <p:sldId id="257" r:id="rId4"/>
    <p:sldId id="301" r:id="rId5"/>
    <p:sldId id="258" r:id="rId6"/>
    <p:sldId id="302" r:id="rId7"/>
    <p:sldId id="312" r:id="rId8"/>
    <p:sldId id="303" r:id="rId9"/>
    <p:sldId id="304" r:id="rId10"/>
    <p:sldId id="307" r:id="rId11"/>
    <p:sldId id="308" r:id="rId12"/>
    <p:sldId id="305" r:id="rId13"/>
    <p:sldId id="306" r:id="rId14"/>
    <p:sldId id="309" r:id="rId15"/>
    <p:sldId id="311" r:id="rId16"/>
    <p:sldId id="310" r:id="rId17"/>
  </p:sldIdLst>
  <p:sldSz cx="16257588" cy="9144000"/>
  <p:notesSz cx="6858000" cy="9144000"/>
  <p:defaultTextStyle>
    <a:defPPr>
      <a:defRPr lang="en-US"/>
    </a:defPPr>
    <a:lvl1pPr marL="0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5759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1519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7278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3037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28796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4556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0315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06074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68">
          <p15:clr>
            <a:srgbClr val="A4A3A4"/>
          </p15:clr>
        </p15:guide>
        <p15:guide id="2" pos="1295">
          <p15:clr>
            <a:srgbClr val="A4A3A4"/>
          </p15:clr>
        </p15:guide>
        <p15:guide id="3" pos="5120">
          <p15:clr>
            <a:srgbClr val="A4A3A4"/>
          </p15:clr>
        </p15:guide>
        <p15:guide id="4" pos="914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3262"/>
    <a:srgbClr val="D5000E"/>
    <a:srgbClr val="515359"/>
    <a:srgbClr val="FFDC00"/>
    <a:srgbClr val="96CC28"/>
    <a:srgbClr val="7533A6"/>
    <a:srgbClr val="00998E"/>
    <a:srgbClr val="3340CC"/>
    <a:srgbClr val="A6000B"/>
    <a:srgbClr val="686B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28" autoAdjust="0"/>
    <p:restoredTop sz="97086" autoAdjust="0"/>
  </p:normalViewPr>
  <p:slideViewPr>
    <p:cSldViewPr>
      <p:cViewPr varScale="1">
        <p:scale>
          <a:sx n="63" d="100"/>
          <a:sy n="63" d="100"/>
        </p:scale>
        <p:origin x="102" y="1062"/>
      </p:cViewPr>
      <p:guideLst>
        <p:guide orient="horz" pos="968"/>
        <p:guide pos="1295"/>
        <p:guide pos="5120"/>
        <p:guide pos="914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18144"/>
    </p:cViewPr>
  </p:sorterViewPr>
  <p:notesViewPr>
    <p:cSldViewPr>
      <p:cViewPr varScale="1">
        <p:scale>
          <a:sx n="84" d="100"/>
          <a:sy n="84" d="100"/>
        </p:scale>
        <p:origin x="-2364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417269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429000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CD40DD-BC93-4D46-96F0-58214B8050CF}" type="slidenum">
              <a:rPr lang="en-US" sz="1000" smtClean="0">
                <a:latin typeface="Arial" pitchFamily="34" charset="0"/>
                <a:cs typeface="Arial" pitchFamily="34" charset="0"/>
              </a:rPr>
              <a:t>‹#›</a:t>
            </a:fld>
            <a:endParaRPr lang="en-US" sz="100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Header Placeholder 1"/>
          <p:cNvSpPr>
            <a:spLocks noGrp="1"/>
          </p:cNvSpPr>
          <p:nvPr>
            <p:ph type="hdr" sz="quarter"/>
          </p:nvPr>
        </p:nvSpPr>
        <p:spPr>
          <a:xfrm>
            <a:off x="1000360" y="220173"/>
            <a:ext cx="2732220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0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Date Placeholder 2"/>
          <p:cNvSpPr>
            <a:spLocks noGrp="1"/>
          </p:cNvSpPr>
          <p:nvPr>
            <p:ph type="dt" idx="1"/>
          </p:nvPr>
        </p:nvSpPr>
        <p:spPr>
          <a:xfrm>
            <a:off x="3884613" y="220173"/>
            <a:ext cx="2580187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55C116-A89E-4ABF-B5F8-752B759D771C}" type="datetimeFigureOut">
              <a:rPr lang="en-US" sz="1000" smtClean="0">
                <a:latin typeface="Arial" pitchFamily="34" charset="0"/>
                <a:cs typeface="Arial" pitchFamily="34" charset="0"/>
              </a:rPr>
              <a:t>10/19/2016</a:t>
            </a:fld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\\psf\Home\Desktop\Infor_TMLogo_RGB_0805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00" y="220173"/>
            <a:ext cx="360977" cy="32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19049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000360" y="220173"/>
            <a:ext cx="2732220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220173"/>
            <a:ext cx="2580187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4555C116-A89E-4ABF-B5F8-752B759D771C}" type="datetimeFigureOut">
              <a:rPr lang="en-US" smtClean="0"/>
              <a:pPr/>
              <a:t>10/19/2016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77725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00" y="220173"/>
            <a:ext cx="360977" cy="32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417269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3429000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CD40DD-BC93-4D46-96F0-58214B8050CF}" type="slidenum">
              <a:rPr lang="en-US" sz="1000" smtClean="0">
                <a:latin typeface="Arial" pitchFamily="34" charset="0"/>
                <a:cs typeface="Arial" pitchFamily="34" charset="0"/>
              </a:rPr>
              <a:t>‹#›</a:t>
            </a:fld>
            <a:endParaRPr lang="en-US" sz="100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115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725759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1451519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2177278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2903037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3628796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4556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0315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06074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777875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416786A1-B9A1-4CB5-8956-6B8A506C013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4338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777875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416786A1-B9A1-4CB5-8956-6B8A506C013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6251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hidden">
          <a:xfrm>
            <a:off x="0" y="0"/>
            <a:ext cx="16257588" cy="9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284" y="-444990"/>
            <a:ext cx="9144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036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057194" y="2522835"/>
            <a:ext cx="12448029" cy="606425"/>
          </a:xfrm>
        </p:spPr>
        <p:txBody>
          <a:bodyPr/>
          <a:lstStyle>
            <a:lvl1pPr marL="0" indent="0">
              <a:buNone/>
              <a:defRPr>
                <a:latin typeface="+mn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subtitle styles</a:t>
            </a:r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2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3205890"/>
            <a:ext cx="12448164" cy="500907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01910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itle and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1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057194" y="2522835"/>
            <a:ext cx="12448029" cy="606425"/>
          </a:xfrm>
        </p:spPr>
        <p:txBody>
          <a:bodyPr/>
          <a:lstStyle>
            <a:lvl1pPr marL="0" indent="0">
              <a:buNone/>
              <a:defRPr>
                <a:latin typeface="+mn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subtitle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13332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Small Screensho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8560374" y="2446940"/>
            <a:ext cx="5943600" cy="4781385"/>
          </a:xfrm>
        </p:spPr>
        <p:txBody>
          <a:bodyPr anchor="ctr"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2057194" y="2446940"/>
            <a:ext cx="5995705" cy="4781385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34047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Screensho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2055812" y="2522835"/>
            <a:ext cx="8805201" cy="5616230"/>
          </a:xfrm>
          <a:ln w="127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latin typeface="+mj-lt"/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11392279" y="2522835"/>
            <a:ext cx="3111695" cy="5542001"/>
          </a:xfrm>
        </p:spPr>
        <p:txBody>
          <a:bodyPr tIns="0" bIns="0" anchor="ctr"/>
          <a:lstStyle>
            <a:lvl1pPr marL="0" indent="0">
              <a:lnSpc>
                <a:spcPct val="85000"/>
              </a:lnSpc>
              <a:buNone/>
              <a:defRPr sz="2800" baseline="0">
                <a:latin typeface="+mn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screenshot description text styles</a:t>
            </a:r>
          </a:p>
        </p:txBody>
      </p:sp>
      <p:pic>
        <p:nvPicPr>
          <p:cNvPr id="12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72063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Large Screensh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701355"/>
            <a:ext cx="11688402" cy="515851"/>
          </a:xfrm>
        </p:spPr>
        <p:txBody>
          <a:bodyPr/>
          <a:lstStyle>
            <a:lvl1pPr algn="l">
              <a:defRPr sz="48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2057194" y="1536200"/>
            <a:ext cx="11704320" cy="6859830"/>
          </a:xfr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231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12079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716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 Expan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564979"/>
            <a:ext cx="13585777" cy="819431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62546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91084" y="1687990"/>
            <a:ext cx="14951315" cy="683055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8724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 Expanded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564979"/>
            <a:ext cx="13585777" cy="819431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62546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91084" y="1687990"/>
            <a:ext cx="7361815" cy="683055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8280584" y="1687990"/>
            <a:ext cx="7361815" cy="683055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370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hidden">
          <a:xfrm>
            <a:off x="0" y="0"/>
            <a:ext cx="16257588" cy="9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451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284" y="-444990"/>
            <a:ext cx="9144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6889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1975" y="8042136"/>
            <a:ext cx="4267200" cy="762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8276" y="1142"/>
            <a:ext cx="16257144" cy="9142857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11581210" y="8822120"/>
            <a:ext cx="295552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Copyright © </a:t>
            </a:r>
            <a:r>
              <a:rPr lang="en-US" sz="800" dirty="0" smtClean="0">
                <a:solidFill>
                  <a:schemeClr val="bg2">
                    <a:lumMod val="90000"/>
                  </a:schemeClr>
                </a:solidFill>
              </a:rPr>
              <a:t>2013. </a:t>
            </a:r>
            <a:r>
              <a:rPr lang="en-US" sz="800" dirty="0" err="1">
                <a:solidFill>
                  <a:schemeClr val="bg2">
                    <a:lumMod val="90000"/>
                  </a:schemeClr>
                </a:solidFill>
              </a:rPr>
              <a:t>Infor</a:t>
            </a:r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. All Rights Reserved. www.infor.com</a:t>
            </a:r>
          </a:p>
          <a:p>
            <a:pPr algn="r"/>
            <a:endParaRPr lang="en-US" sz="800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5551" y="1536200"/>
            <a:ext cx="6035040" cy="60350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20679" y="3578045"/>
            <a:ext cx="9183295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5320679" y="5938110"/>
            <a:ext cx="9183296" cy="1114214"/>
          </a:xfrm>
        </p:spPr>
        <p:txBody>
          <a:bodyPr/>
          <a:lstStyle>
            <a:lvl1pPr marL="0" indent="0" algn="l">
              <a:buNone/>
              <a:defRPr sz="2800" baseline="0">
                <a:solidFill>
                  <a:schemeClr val="bg2">
                    <a:lumMod val="25000"/>
                  </a:schemeClr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marL="725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1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7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3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28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4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0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06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Slide Number Placeholder 3"/>
          <p:cNvSpPr txBox="1">
            <a:spLocks/>
          </p:cNvSpPr>
          <p:nvPr userDrawn="1"/>
        </p:nvSpPr>
        <p:spPr>
          <a:xfrm>
            <a:off x="14503974" y="8557557"/>
            <a:ext cx="1753614" cy="5681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575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5151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77278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03037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2879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35455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80315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06074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E7781AA-5C7B-4A6F-8438-A17DCECA115B}" type="slidenum">
              <a:rPr lang="en-US" sz="1600" smtClean="0">
                <a:solidFill>
                  <a:schemeClr val="bg2">
                    <a:lumMod val="75000"/>
                  </a:schemeClr>
                </a:solidFill>
              </a:rPr>
              <a:pPr algn="ctr"/>
              <a:t>‹#›</a:t>
            </a:fld>
            <a:endParaRPr lang="en-US" sz="16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8969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1975" y="8042136"/>
            <a:ext cx="4267200" cy="762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8276" y="1142"/>
            <a:ext cx="16257144" cy="9142857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11581210" y="8822120"/>
            <a:ext cx="295552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r" defTabSz="1451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E5E5E5">
                    <a:lumMod val="9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Copyright © </a:t>
            </a: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5E5E5">
                    <a:lumMod val="9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2013. 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E5E5E5">
                    <a:lumMod val="9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Infor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E5E5E5">
                    <a:lumMod val="9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. All Rights Reserved. www.infor.com</a:t>
            </a:r>
          </a:p>
          <a:p>
            <a:pPr marL="0" marR="0" lvl="0" indent="0" algn="r" defTabSz="1451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E5E5E5">
                  <a:lumMod val="90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5551" y="1536200"/>
            <a:ext cx="6035040" cy="60350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20679" y="3578045"/>
            <a:ext cx="9183295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5320679" y="5938110"/>
            <a:ext cx="9183296" cy="1114214"/>
          </a:xfrm>
        </p:spPr>
        <p:txBody>
          <a:bodyPr/>
          <a:lstStyle>
            <a:lvl1pPr marL="0" indent="0" algn="l">
              <a:buNone/>
              <a:defRPr sz="2800" baseline="0">
                <a:solidFill>
                  <a:schemeClr val="bg2">
                    <a:lumMod val="25000"/>
                  </a:schemeClr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marL="725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1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7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3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28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4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0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06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Slide Number Placeholder 3"/>
          <p:cNvSpPr txBox="1">
            <a:spLocks/>
          </p:cNvSpPr>
          <p:nvPr userDrawn="1"/>
        </p:nvSpPr>
        <p:spPr>
          <a:xfrm>
            <a:off x="14503974" y="8557557"/>
            <a:ext cx="1753614" cy="5681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575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5151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77278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03037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2879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35455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80315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06074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451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7781AA-5C7B-4A6F-8438-A17DCECA115B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E5E5E5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ctr" defTabSz="145151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E5E5E5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1342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1975" y="8042136"/>
            <a:ext cx="4267200" cy="762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8276" y="1142"/>
            <a:ext cx="16257144" cy="9142857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1581210" y="8822120"/>
            <a:ext cx="295552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r" defTabSz="1451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5E5E5">
                    <a:lumMod val="9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Copyright © 2013. 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E5E5E5">
                    <a:lumMod val="9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Infor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E5E5E5">
                    <a:lumMod val="9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. All Rights Reserved. www.infor.com</a:t>
            </a:r>
          </a:p>
          <a:p>
            <a:pPr marL="0" marR="0" lvl="0" indent="0" algn="r" defTabSz="1451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E5E5E5">
                  <a:lumMod val="90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6257588" cy="3661260"/>
          </a:xfrm>
        </p:spPr>
        <p:txBody>
          <a:bodyPr/>
          <a:lstStyle>
            <a:lvl1pPr marL="0" indent="0">
              <a:buFontTx/>
              <a:buNone/>
              <a:defRPr>
                <a:latin typeface="+mj-lt"/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3692055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2031839" y="5857335"/>
            <a:ext cx="12472135" cy="1219200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marL="725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1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7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3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28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4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0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06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9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4748061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lide Number Placeholder 3"/>
          <p:cNvSpPr txBox="1">
            <a:spLocks/>
          </p:cNvSpPr>
          <p:nvPr userDrawn="1"/>
        </p:nvSpPr>
        <p:spPr>
          <a:xfrm>
            <a:off x="14503974" y="8557557"/>
            <a:ext cx="1753614" cy="5681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575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5151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77278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03037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2879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35455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80315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06074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451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7781AA-5C7B-4A6F-8438-A17DCECA115B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E5E5E5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ctr" defTabSz="145151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E5E5E5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25381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489084"/>
            <a:ext cx="1244735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2446940"/>
            <a:ext cx="1244816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30440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2446940"/>
            <a:ext cx="5943600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8560374" y="2446940"/>
            <a:ext cx="5943600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27761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2446940"/>
            <a:ext cx="398678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6286500" y="2446940"/>
            <a:ext cx="398678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10517190" y="2446940"/>
            <a:ext cx="398678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18244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062697" y="2446940"/>
            <a:ext cx="5950635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 styles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8560374" y="2446940"/>
            <a:ext cx="5943600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 styles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6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3129994"/>
            <a:ext cx="5943600" cy="5084965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quarter" idx="14" hasCustomPrompt="1"/>
          </p:nvPr>
        </p:nvSpPr>
        <p:spPr>
          <a:xfrm>
            <a:off x="8560374" y="3129994"/>
            <a:ext cx="5943600" cy="5084965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2959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hree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3129996"/>
            <a:ext cx="3986784" cy="5084964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6286500" y="3129996"/>
            <a:ext cx="3986784" cy="5084964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10517190" y="3129996"/>
            <a:ext cx="3986784" cy="5084964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2062697" y="2446940"/>
            <a:ext cx="3986784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6289943" y="2446940"/>
            <a:ext cx="3986784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6" hasCustomPrompt="1"/>
          </p:nvPr>
        </p:nvSpPr>
        <p:spPr>
          <a:xfrm>
            <a:off x="10517190" y="2446940"/>
            <a:ext cx="3986784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29062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1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34139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057194" y="2522835"/>
            <a:ext cx="12448029" cy="606425"/>
          </a:xfrm>
        </p:spPr>
        <p:txBody>
          <a:bodyPr/>
          <a:lstStyle>
            <a:lvl1pPr marL="0" indent="0">
              <a:buNone/>
              <a:defRPr>
                <a:latin typeface="+mn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subtitle styles</a:t>
            </a:r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2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3205890"/>
            <a:ext cx="12448164" cy="500907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84377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itle and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1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057194" y="2522835"/>
            <a:ext cx="12448029" cy="606425"/>
          </a:xfrm>
        </p:spPr>
        <p:txBody>
          <a:bodyPr/>
          <a:lstStyle>
            <a:lvl1pPr marL="0" indent="0">
              <a:buNone/>
              <a:defRPr>
                <a:latin typeface="+mn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subtitle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06665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1975" y="8042136"/>
            <a:ext cx="4267200" cy="762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8276" y="1142"/>
            <a:ext cx="16257144" cy="9142857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1581210" y="8822120"/>
            <a:ext cx="295552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dirty="0" smtClean="0">
                <a:solidFill>
                  <a:schemeClr val="bg2">
                    <a:lumMod val="90000"/>
                  </a:schemeClr>
                </a:solidFill>
              </a:rPr>
              <a:t>Copyright © 2013. </a:t>
            </a:r>
            <a:r>
              <a:rPr lang="en-US" sz="800" dirty="0" err="1">
                <a:solidFill>
                  <a:schemeClr val="bg2">
                    <a:lumMod val="90000"/>
                  </a:schemeClr>
                </a:solidFill>
              </a:rPr>
              <a:t>Infor</a:t>
            </a:r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. All Rights Reserved. www.infor.com</a:t>
            </a:r>
          </a:p>
          <a:p>
            <a:pPr algn="r"/>
            <a:endParaRPr lang="en-US" sz="8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6257588" cy="3661260"/>
          </a:xfrm>
        </p:spPr>
        <p:txBody>
          <a:bodyPr/>
          <a:lstStyle>
            <a:lvl1pPr marL="0" indent="0">
              <a:buFontTx/>
              <a:buNone/>
              <a:defRPr>
                <a:latin typeface="+mj-lt"/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3692055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2031839" y="5857335"/>
            <a:ext cx="12472135" cy="1219200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marL="725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1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7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3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28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4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0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06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9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4748061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lide Number Placeholder 3"/>
          <p:cNvSpPr txBox="1">
            <a:spLocks/>
          </p:cNvSpPr>
          <p:nvPr userDrawn="1"/>
        </p:nvSpPr>
        <p:spPr>
          <a:xfrm>
            <a:off x="14503974" y="8557557"/>
            <a:ext cx="1753614" cy="5681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575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5151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77278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03037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2879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35455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80315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06074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E7781AA-5C7B-4A6F-8438-A17DCECA115B}" type="slidenum">
              <a:rPr lang="en-US" sz="1600" smtClean="0">
                <a:solidFill>
                  <a:schemeClr val="bg2">
                    <a:lumMod val="75000"/>
                  </a:schemeClr>
                </a:solidFill>
              </a:rPr>
              <a:pPr algn="ctr"/>
              <a:t>‹#›</a:t>
            </a:fld>
            <a:endParaRPr lang="en-US" sz="16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119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Small Screensho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8560374" y="2446940"/>
            <a:ext cx="5943600" cy="4781385"/>
          </a:xfrm>
        </p:spPr>
        <p:txBody>
          <a:bodyPr anchor="ctr"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2057194" y="2446940"/>
            <a:ext cx="5995705" cy="4781385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38635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Screensho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2055812" y="2522835"/>
            <a:ext cx="8805201" cy="5616230"/>
          </a:xfrm>
          <a:ln w="127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latin typeface="+mj-lt"/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11392279" y="2522835"/>
            <a:ext cx="3111695" cy="5542001"/>
          </a:xfrm>
        </p:spPr>
        <p:txBody>
          <a:bodyPr tIns="0" bIns="0" anchor="ctr"/>
          <a:lstStyle>
            <a:lvl1pPr marL="0" indent="0">
              <a:lnSpc>
                <a:spcPct val="85000"/>
              </a:lnSpc>
              <a:buNone/>
              <a:defRPr sz="2800" baseline="0">
                <a:latin typeface="+mn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screenshot description text styles</a:t>
            </a:r>
          </a:p>
        </p:txBody>
      </p:sp>
      <p:pic>
        <p:nvPicPr>
          <p:cNvPr id="12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12721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Large Screensh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701355"/>
            <a:ext cx="11688402" cy="515851"/>
          </a:xfrm>
        </p:spPr>
        <p:txBody>
          <a:bodyPr/>
          <a:lstStyle>
            <a:lvl1pPr algn="l">
              <a:defRPr sz="48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2057194" y="1536200"/>
            <a:ext cx="11704320" cy="6859830"/>
          </a:xfr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44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77642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53460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 Expan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564979"/>
            <a:ext cx="13585777" cy="819431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62546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91084" y="1687990"/>
            <a:ext cx="14951315" cy="683055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4212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 Expanded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564979"/>
            <a:ext cx="13585777" cy="819431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62546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91084" y="1687990"/>
            <a:ext cx="7361815" cy="683055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8280584" y="1687990"/>
            <a:ext cx="7361815" cy="683055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5730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489084"/>
            <a:ext cx="1244735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2446940"/>
            <a:ext cx="1244816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8308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2446940"/>
            <a:ext cx="5943600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8560374" y="2446940"/>
            <a:ext cx="5943600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1009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2446940"/>
            <a:ext cx="398678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6286500" y="2446940"/>
            <a:ext cx="398678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10517190" y="2446940"/>
            <a:ext cx="398678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18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062697" y="2446940"/>
            <a:ext cx="5950635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 styles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8560374" y="2446940"/>
            <a:ext cx="5943600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 styles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6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3129994"/>
            <a:ext cx="5943600" cy="5084965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quarter" idx="14" hasCustomPrompt="1"/>
          </p:nvPr>
        </p:nvSpPr>
        <p:spPr>
          <a:xfrm>
            <a:off x="8560374" y="3129994"/>
            <a:ext cx="5943600" cy="5084965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12899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hree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3129996"/>
            <a:ext cx="3986784" cy="5084964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6286500" y="3129996"/>
            <a:ext cx="3986784" cy="5084964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10517190" y="3129996"/>
            <a:ext cx="3986784" cy="5084964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2062697" y="2446940"/>
            <a:ext cx="3986784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6289943" y="2446940"/>
            <a:ext cx="3986784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6" hasCustomPrompt="1"/>
          </p:nvPr>
        </p:nvSpPr>
        <p:spPr>
          <a:xfrm>
            <a:off x="10517190" y="2446940"/>
            <a:ext cx="3986784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5533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1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99403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0.xml"/><Relationship Id="rId16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8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hidden">
          <a:xfrm>
            <a:off x="1" y="0"/>
            <a:ext cx="16257587" cy="9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55812" y="473670"/>
            <a:ext cx="12473781" cy="18288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55812" y="2446940"/>
            <a:ext cx="12460303" cy="5843915"/>
          </a:xfrm>
          <a:prstGeom prst="rect">
            <a:avLst/>
          </a:prstGeom>
        </p:spPr>
        <p:txBody>
          <a:bodyPr vert="horz" lIns="0" tIns="72576" rIns="0" bIns="72576" rtlCol="0">
            <a:noAutofit/>
          </a:bodyPr>
          <a:lstStyle/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Box 92"/>
          <p:cNvSpPr txBox="1">
            <a:spLocks noChangeArrowheads="1"/>
          </p:cNvSpPr>
          <p:nvPr/>
        </p:nvSpPr>
        <p:spPr bwMode="auto">
          <a:xfrm>
            <a:off x="7293949" y="9353385"/>
            <a:ext cx="1730950" cy="2308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900" dirty="0" smtClean="0">
                <a:latin typeface="+mn-lt"/>
              </a:rPr>
              <a:t>Template v7 January 30, 2013</a:t>
            </a:r>
            <a:endParaRPr lang="en-US" sz="900" dirty="0">
              <a:latin typeface="+mn-lt"/>
            </a:endParaRPr>
          </a:p>
        </p:txBody>
      </p:sp>
      <p:sp>
        <p:nvSpPr>
          <p:cNvPr id="7" name="Slide Number Placeholder 3"/>
          <p:cNvSpPr txBox="1">
            <a:spLocks/>
          </p:cNvSpPr>
          <p:nvPr/>
        </p:nvSpPr>
        <p:spPr>
          <a:xfrm>
            <a:off x="14503974" y="8557557"/>
            <a:ext cx="1753614" cy="5681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575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5151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77278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03037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2879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35455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80315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06074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E7781AA-5C7B-4A6F-8438-A17DCECA115B}" type="slidenum">
              <a:rPr lang="en-US" sz="1600" smtClean="0">
                <a:solidFill>
                  <a:schemeClr val="bg2">
                    <a:lumMod val="75000"/>
                  </a:schemeClr>
                </a:solidFill>
              </a:rPr>
              <a:pPr algn="ctr"/>
              <a:t>‹#›</a:t>
            </a:fld>
            <a:endParaRPr lang="en-US" sz="16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581210" y="8822120"/>
            <a:ext cx="295552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Copyright © </a:t>
            </a:r>
            <a:r>
              <a:rPr lang="en-US" sz="800" dirty="0" smtClean="0">
                <a:solidFill>
                  <a:schemeClr val="bg2">
                    <a:lumMod val="90000"/>
                  </a:schemeClr>
                </a:solidFill>
              </a:rPr>
              <a:t>2013. </a:t>
            </a:r>
            <a:r>
              <a:rPr lang="en-US" sz="800" dirty="0" err="1">
                <a:solidFill>
                  <a:schemeClr val="bg2">
                    <a:lumMod val="90000"/>
                  </a:schemeClr>
                </a:solidFill>
              </a:rPr>
              <a:t>Infor</a:t>
            </a:r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. All Rights Reserved. www.infor.com</a:t>
            </a:r>
          </a:p>
          <a:p>
            <a:pPr algn="r"/>
            <a:endParaRPr lang="en-US" sz="800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1908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59" r:id="rId2"/>
    <p:sldLayoutId id="2147483673" r:id="rId3"/>
    <p:sldLayoutId id="2147483674" r:id="rId4"/>
    <p:sldLayoutId id="2147483675" r:id="rId5"/>
    <p:sldLayoutId id="2147483681" r:id="rId6"/>
    <p:sldLayoutId id="2147483676" r:id="rId7"/>
    <p:sldLayoutId id="2147483682" r:id="rId8"/>
    <p:sldLayoutId id="2147483678" r:id="rId9"/>
    <p:sldLayoutId id="2147483677" r:id="rId10"/>
    <p:sldLayoutId id="2147483679" r:id="rId11"/>
    <p:sldLayoutId id="2147483685" r:id="rId12"/>
    <p:sldLayoutId id="2147483672" r:id="rId13"/>
    <p:sldLayoutId id="2147483684" r:id="rId14"/>
    <p:sldLayoutId id="2147483666" r:id="rId15"/>
    <p:sldLayoutId id="2147483680" r:id="rId16"/>
    <p:sldLayoutId id="2147483686" r:id="rId17"/>
    <p:sldLayoutId id="2147483687" r:id="rId18"/>
  </p:sldLayoutIdLst>
  <p:timing>
    <p:tnLst>
      <p:par>
        <p:cTn id="1" dur="indefinite" restart="never" nodeType="tmRoot"/>
      </p:par>
    </p:tnLst>
  </p:timing>
  <p:hf hdr="0" ftr="0"/>
  <p:txStyles>
    <p:titleStyle>
      <a:lvl1pPr algn="l" defTabSz="1451519" rtl="0" eaLnBrk="1" latinLnBrk="0" hangingPunct="1">
        <a:lnSpc>
          <a:spcPct val="85000"/>
        </a:lnSpc>
        <a:spcBef>
          <a:spcPct val="0"/>
        </a:spcBef>
        <a:buNone/>
        <a:defRPr sz="6000" kern="1200" spc="-150" baseline="0">
          <a:solidFill>
            <a:schemeClr val="bg2">
              <a:lumMod val="25000"/>
            </a:schemeClr>
          </a:solidFill>
          <a:latin typeface="+mj-lt"/>
          <a:ea typeface="Tahoma" pitchFamily="34" charset="0"/>
          <a:cs typeface="Tahoma" pitchFamily="34" charset="0"/>
        </a:defRPr>
      </a:lvl1pPr>
    </p:titleStyle>
    <p:bodyStyle>
      <a:lvl1pPr marL="287338" marR="0" indent="-287338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30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1pPr>
      <a:lvl2pPr marL="736600" marR="0" indent="-280988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26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2pPr>
      <a:lvl3pPr marL="1255713" marR="0" indent="-239713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22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3pPr>
      <a:lvl4pPr marL="1651000" marR="0" indent="-177800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18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4pPr>
      <a:lvl5pPr marL="2116138" marR="0" indent="-171450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16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5pPr>
      <a:lvl6pPr marL="3991676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17435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3195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68954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5759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1519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7278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3037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28796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4556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0315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06074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hidden">
          <a:xfrm>
            <a:off x="1" y="0"/>
            <a:ext cx="16257587" cy="9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451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55812" y="473670"/>
            <a:ext cx="12473781" cy="18288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55812" y="2446940"/>
            <a:ext cx="12460303" cy="5843915"/>
          </a:xfrm>
          <a:prstGeom prst="rect">
            <a:avLst/>
          </a:prstGeom>
        </p:spPr>
        <p:txBody>
          <a:bodyPr vert="horz" lIns="0" tIns="72576" rIns="0" bIns="72576" rtlCol="0">
            <a:noAutofit/>
          </a:bodyPr>
          <a:lstStyle/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Box 92"/>
          <p:cNvSpPr txBox="1">
            <a:spLocks noChangeArrowheads="1"/>
          </p:cNvSpPr>
          <p:nvPr/>
        </p:nvSpPr>
        <p:spPr bwMode="auto">
          <a:xfrm>
            <a:off x="7293949" y="9353385"/>
            <a:ext cx="1730950" cy="2308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0" marR="0" lvl="0" indent="0" algn="l" defTabSz="1451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Template v7 January 30, 2013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Slide Number Placeholder 3"/>
          <p:cNvSpPr txBox="1">
            <a:spLocks/>
          </p:cNvSpPr>
          <p:nvPr/>
        </p:nvSpPr>
        <p:spPr>
          <a:xfrm>
            <a:off x="14503974" y="8557557"/>
            <a:ext cx="1753614" cy="5681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575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5151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77278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03037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2879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35455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80315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06074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451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7781AA-5C7B-4A6F-8438-A17DCECA115B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E5E5E5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ctr" defTabSz="145151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E5E5E5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581210" y="8822120"/>
            <a:ext cx="295552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r" defTabSz="1451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E5E5E5">
                    <a:lumMod val="9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Copyright © </a:t>
            </a: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5E5E5">
                    <a:lumMod val="9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2013. 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E5E5E5">
                    <a:lumMod val="9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Infor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E5E5E5">
                    <a:lumMod val="9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. All Rights Reserved. www.infor.com</a:t>
            </a:r>
          </a:p>
          <a:p>
            <a:pPr marL="0" marR="0" lvl="0" indent="0" algn="r" defTabSz="1451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E5E5E5">
                  <a:lumMod val="90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8670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  <p:sldLayoutId id="2147483702" r:id="rId14"/>
    <p:sldLayoutId id="2147483703" r:id="rId15"/>
    <p:sldLayoutId id="2147483704" r:id="rId16"/>
    <p:sldLayoutId id="2147483705" r:id="rId17"/>
    <p:sldLayoutId id="2147483706" r:id="rId18"/>
  </p:sldLayoutIdLst>
  <p:timing>
    <p:tnLst>
      <p:par>
        <p:cTn id="1" dur="indefinite" restart="never" nodeType="tmRoot"/>
      </p:par>
    </p:tnLst>
  </p:timing>
  <p:hf hdr="0" ftr="0"/>
  <p:txStyles>
    <p:titleStyle>
      <a:lvl1pPr algn="l" defTabSz="1451519" rtl="0" eaLnBrk="1" latinLnBrk="0" hangingPunct="1">
        <a:lnSpc>
          <a:spcPct val="85000"/>
        </a:lnSpc>
        <a:spcBef>
          <a:spcPct val="0"/>
        </a:spcBef>
        <a:buNone/>
        <a:defRPr sz="6000" kern="1200" spc="-150" baseline="0">
          <a:solidFill>
            <a:schemeClr val="bg2">
              <a:lumMod val="25000"/>
            </a:schemeClr>
          </a:solidFill>
          <a:latin typeface="+mj-lt"/>
          <a:ea typeface="Tahoma" pitchFamily="34" charset="0"/>
          <a:cs typeface="Tahoma" pitchFamily="34" charset="0"/>
        </a:defRPr>
      </a:lvl1pPr>
    </p:titleStyle>
    <p:bodyStyle>
      <a:lvl1pPr marL="287338" marR="0" indent="-287338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30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1pPr>
      <a:lvl2pPr marL="736600" marR="0" indent="-280988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26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2pPr>
      <a:lvl3pPr marL="1255713" marR="0" indent="-239713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22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3pPr>
      <a:lvl4pPr marL="1651000" marR="0" indent="-177800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18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4pPr>
      <a:lvl5pPr marL="2116138" marR="0" indent="-171450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16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5pPr>
      <a:lvl6pPr marL="3991676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17435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3195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68954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5759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1519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7278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3037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28796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4556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0315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06074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025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Master Data– </a:t>
            </a:r>
            <a:r>
              <a:rPr lang="en-US" dirty="0"/>
              <a:t>Transaction </a:t>
            </a:r>
            <a:r>
              <a:rPr lang="en-US" dirty="0" smtClean="0"/>
              <a:t>Types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056622" y="2590800"/>
            <a:ext cx="4587265" cy="57689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3480594" y="4724400"/>
            <a:ext cx="1752600" cy="2286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/>
          </a:p>
        </p:txBody>
      </p:sp>
      <p:sp>
        <p:nvSpPr>
          <p:cNvPr id="6" name="Rounded Rectangular Callout 5"/>
          <p:cNvSpPr/>
          <p:nvPr/>
        </p:nvSpPr>
        <p:spPr>
          <a:xfrm>
            <a:off x="7061994" y="2590800"/>
            <a:ext cx="4114800" cy="1679448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Transaction type used for “Free of Charge – Not claimed” should allow negative amounts.</a:t>
            </a:r>
          </a:p>
        </p:txBody>
      </p:sp>
    </p:spTree>
    <p:extLst>
      <p:ext uri="{BB962C8B-B14F-4D97-AF65-F5344CB8AC3E}">
        <p14:creationId xmlns:p14="http://schemas.microsoft.com/office/powerpoint/2010/main" val="59934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/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056622" y="2323822"/>
            <a:ext cx="10109593" cy="57689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 – </a:t>
            </a:r>
            <a:r>
              <a:rPr lang="en-US" dirty="0" smtClean="0"/>
              <a:t>Create Sales Order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7823994" y="6934200"/>
            <a:ext cx="685800" cy="2286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/>
          </a:p>
        </p:txBody>
      </p:sp>
      <p:sp>
        <p:nvSpPr>
          <p:cNvPr id="12" name="Rectangle 11"/>
          <p:cNvSpPr/>
          <p:nvPr/>
        </p:nvSpPr>
        <p:spPr>
          <a:xfrm>
            <a:off x="10109994" y="6934200"/>
            <a:ext cx="1828800" cy="2286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/>
          </a:p>
        </p:txBody>
      </p:sp>
      <p:sp>
        <p:nvSpPr>
          <p:cNvPr id="3" name="Rounded Rectangular Callout 2"/>
          <p:cNvSpPr/>
          <p:nvPr/>
        </p:nvSpPr>
        <p:spPr>
          <a:xfrm>
            <a:off x="12166215" y="2317884"/>
            <a:ext cx="3963579" cy="1949316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Create sales order with: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100% discount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Tax code scenario – Free of Charge – Not Claimed</a:t>
            </a:r>
          </a:p>
        </p:txBody>
      </p:sp>
    </p:spTree>
    <p:extLst>
      <p:ext uri="{BB962C8B-B14F-4D97-AF65-F5344CB8AC3E}">
        <p14:creationId xmlns:p14="http://schemas.microsoft.com/office/powerpoint/2010/main" val="3166240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Detail – Invoicing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190656" y="2446338"/>
            <a:ext cx="12177901" cy="57689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6909594" y="5029200"/>
            <a:ext cx="2895600" cy="3048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6" name="Rectangle 5"/>
          <p:cNvSpPr/>
          <p:nvPr/>
        </p:nvSpPr>
        <p:spPr>
          <a:xfrm>
            <a:off x="6909594" y="4507773"/>
            <a:ext cx="2895600" cy="3048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7" name="Rounded Rectangular Callout 6"/>
          <p:cNvSpPr/>
          <p:nvPr/>
        </p:nvSpPr>
        <p:spPr>
          <a:xfrm>
            <a:off x="10329957" y="3124200"/>
            <a:ext cx="4038600" cy="1527048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Invoice with Zero Amount created.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Tax is calculated.</a:t>
            </a:r>
          </a:p>
        </p:txBody>
      </p:sp>
    </p:spTree>
    <p:extLst>
      <p:ext uri="{BB962C8B-B14F-4D97-AF65-F5344CB8AC3E}">
        <p14:creationId xmlns:p14="http://schemas.microsoft.com/office/powerpoint/2010/main" val="79629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 – Invoicing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291969" y="2446338"/>
            <a:ext cx="11975275" cy="57689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8204994" y="7772400"/>
            <a:ext cx="1219200" cy="2286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6" name="Rounded Rectangular Callout 5"/>
          <p:cNvSpPr/>
          <p:nvPr/>
        </p:nvSpPr>
        <p:spPr>
          <a:xfrm>
            <a:off x="11045867" y="3124200"/>
            <a:ext cx="3200400" cy="1603248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400" dirty="0"/>
              <a:t>Taxable </a:t>
            </a:r>
            <a:r>
              <a:rPr lang="en-US" sz="2400" dirty="0" smtClean="0"/>
              <a:t>Amount </a:t>
            </a:r>
            <a:r>
              <a:rPr lang="en-US" sz="2400" dirty="0"/>
              <a:t>is the sales value before </a:t>
            </a:r>
            <a:r>
              <a:rPr lang="en-US" sz="2400" dirty="0" smtClean="0"/>
              <a:t>discount.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6338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Detail – Open Entry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056622" y="2514600"/>
            <a:ext cx="5136639" cy="57689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2337594" y="4724400"/>
            <a:ext cx="3886200" cy="4572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6" name="Rectangle 5"/>
          <p:cNvSpPr/>
          <p:nvPr/>
        </p:nvSpPr>
        <p:spPr>
          <a:xfrm>
            <a:off x="2342017" y="6248400"/>
            <a:ext cx="3886200" cy="2286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7" name="Rounded Rectangular Callout 6"/>
          <p:cNvSpPr/>
          <p:nvPr/>
        </p:nvSpPr>
        <p:spPr>
          <a:xfrm>
            <a:off x="7976394" y="2514600"/>
            <a:ext cx="4114800" cy="1371600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Open entry is created with zero balance.</a:t>
            </a:r>
          </a:p>
        </p:txBody>
      </p:sp>
    </p:spTree>
    <p:extLst>
      <p:ext uri="{BB962C8B-B14F-4D97-AF65-F5344CB8AC3E}">
        <p14:creationId xmlns:p14="http://schemas.microsoft.com/office/powerpoint/2010/main" val="685768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 – </a:t>
            </a:r>
            <a:r>
              <a:rPr lang="en-US" dirty="0" smtClean="0"/>
              <a:t>Tax Analysis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183606" y="2863850"/>
            <a:ext cx="12192000" cy="493395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7214394" y="6400800"/>
            <a:ext cx="3962400" cy="2286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6" name="Rectangle 5"/>
          <p:cNvSpPr/>
          <p:nvPr/>
        </p:nvSpPr>
        <p:spPr>
          <a:xfrm>
            <a:off x="4090194" y="6400800"/>
            <a:ext cx="1524000" cy="2286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7" name="Rounded Rectangular Callout 6"/>
          <p:cNvSpPr/>
          <p:nvPr/>
        </p:nvSpPr>
        <p:spPr>
          <a:xfrm>
            <a:off x="10033794" y="3505200"/>
            <a:ext cx="4341812" cy="1371600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On finalization, tax records are created for the free of charge supply. </a:t>
            </a:r>
          </a:p>
        </p:txBody>
      </p:sp>
      <p:sp>
        <p:nvSpPr>
          <p:cNvPr id="8" name="Rectangle 7"/>
          <p:cNvSpPr/>
          <p:nvPr/>
        </p:nvSpPr>
        <p:spPr>
          <a:xfrm>
            <a:off x="2794794" y="4343400"/>
            <a:ext cx="3276600" cy="3048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563882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Malaysia – Deemed Supplies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Ramamurthy Mahesh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000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Requirement</a:t>
            </a:r>
          </a:p>
          <a:p>
            <a:endParaRPr lang="en-US" dirty="0"/>
          </a:p>
          <a:p>
            <a:r>
              <a:rPr lang="en-US" dirty="0" smtClean="0"/>
              <a:t>Solution Overview</a:t>
            </a:r>
          </a:p>
          <a:p>
            <a:endParaRPr lang="en-US" dirty="0"/>
          </a:p>
          <a:p>
            <a:r>
              <a:rPr lang="en-US" dirty="0" smtClean="0"/>
              <a:t>Solution Details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9781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 - Deemed Supply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Stock(Inventory) or non-stock items sold free of charge – tax still to be paid</a:t>
            </a:r>
          </a:p>
          <a:p>
            <a:pPr lvl="1"/>
            <a:r>
              <a:rPr lang="en-US" dirty="0" smtClean="0"/>
              <a:t>Taxable value = Open market value</a:t>
            </a:r>
          </a:p>
          <a:p>
            <a:pPr lvl="1"/>
            <a:endParaRPr lang="en-US" dirty="0"/>
          </a:p>
          <a:p>
            <a:r>
              <a:rPr lang="en-US" dirty="0" smtClean="0"/>
              <a:t>Tax postings to be created.</a:t>
            </a:r>
          </a:p>
          <a:p>
            <a:endParaRPr lang="en-US" dirty="0"/>
          </a:p>
          <a:p>
            <a:r>
              <a:rPr lang="en-US" dirty="0" smtClean="0"/>
              <a:t>Customer is not expected to pay the net or tax amount.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3549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Overview – Free of charge sales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Sales order created for the delivery of free of charge item</a:t>
            </a:r>
          </a:p>
          <a:p>
            <a:pPr lvl="1"/>
            <a:r>
              <a:rPr lang="en-US" dirty="0" smtClean="0"/>
              <a:t>Special tax code – Tax Scenario = “Free of Charge – Not Claimed” to be used.</a:t>
            </a:r>
          </a:p>
          <a:p>
            <a:pPr lvl="1"/>
            <a:r>
              <a:rPr lang="en-US" dirty="0" smtClean="0"/>
              <a:t>Sales Order line to be created with 100 % discount</a:t>
            </a:r>
          </a:p>
          <a:p>
            <a:pPr lvl="1"/>
            <a:endParaRPr lang="en-US" dirty="0"/>
          </a:p>
          <a:p>
            <a:r>
              <a:rPr lang="en-US" dirty="0" smtClean="0"/>
              <a:t>When invoicing the sales order</a:t>
            </a:r>
          </a:p>
          <a:p>
            <a:pPr lvl="1"/>
            <a:r>
              <a:rPr lang="en-US" dirty="0" smtClean="0"/>
              <a:t>Output tax will be created and posted</a:t>
            </a:r>
          </a:p>
          <a:p>
            <a:pPr lvl="1"/>
            <a:r>
              <a:rPr lang="en-US" dirty="0" smtClean="0"/>
              <a:t>Taxable value is the sales value before discount</a:t>
            </a:r>
          </a:p>
          <a:p>
            <a:pPr lvl="1"/>
            <a:r>
              <a:rPr lang="en-US" dirty="0" smtClean="0"/>
              <a:t>Customer is not charged for the goods or tax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3232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Detail – Master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Tax Codes by Country (tcmcs0536m000)</a:t>
            </a:r>
          </a:p>
          <a:p>
            <a:pPr lvl="1"/>
            <a:r>
              <a:rPr lang="en-US" dirty="0" smtClean="0"/>
              <a:t>Tax Scenario = “Tax Only Invoice – Not Claimed”</a:t>
            </a:r>
          </a:p>
          <a:p>
            <a:endParaRPr lang="en-US" dirty="0" smtClean="0"/>
          </a:p>
          <a:p>
            <a:r>
              <a:rPr lang="en-US" dirty="0" smtClean="0"/>
              <a:t>Invoicing Parameter (cisli0100m000)</a:t>
            </a:r>
          </a:p>
          <a:p>
            <a:pPr lvl="1"/>
            <a:r>
              <a:rPr lang="en-US" dirty="0" smtClean="0"/>
              <a:t>Free of Charge = “Zero Price Invoicing”</a:t>
            </a:r>
          </a:p>
          <a:p>
            <a:endParaRPr lang="en-US" dirty="0"/>
          </a:p>
          <a:p>
            <a:r>
              <a:rPr lang="en-US" dirty="0" smtClean="0"/>
              <a:t>Invoicing Transaction Types (cisli0101m000)</a:t>
            </a:r>
          </a:p>
          <a:p>
            <a:pPr lvl="1"/>
            <a:r>
              <a:rPr lang="en-US" dirty="0" smtClean="0"/>
              <a:t>Transaction type for Invoicing Scenario “</a:t>
            </a:r>
            <a:r>
              <a:rPr lang="en-US" dirty="0"/>
              <a:t>Tax Only Invoice – Not Claimed”</a:t>
            </a:r>
          </a:p>
          <a:p>
            <a:endParaRPr lang="en-US" dirty="0"/>
          </a:p>
          <a:p>
            <a:r>
              <a:rPr lang="en-US" dirty="0" smtClean="0"/>
              <a:t>Transaction Type (tfgld0511m000)</a:t>
            </a:r>
          </a:p>
          <a:p>
            <a:pPr lvl="1"/>
            <a:r>
              <a:rPr lang="en-US" dirty="0" smtClean="0"/>
              <a:t>Allow Negative Amounts to be checked.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165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Master Data – Tax Codes by Country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056622" y="2514600"/>
            <a:ext cx="4317969" cy="57689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2994" y="4114800"/>
            <a:ext cx="7216774" cy="360838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8966994" y="6705600"/>
            <a:ext cx="5410200" cy="4572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/>
          </a:p>
        </p:txBody>
      </p:sp>
      <p:sp>
        <p:nvSpPr>
          <p:cNvPr id="7" name="Rectangle 6"/>
          <p:cNvSpPr/>
          <p:nvPr/>
        </p:nvSpPr>
        <p:spPr>
          <a:xfrm>
            <a:off x="2056622" y="5399087"/>
            <a:ext cx="3557572" cy="1763713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/>
          </a:p>
        </p:txBody>
      </p:sp>
      <p:cxnSp>
        <p:nvCxnSpPr>
          <p:cNvPr id="10" name="Straight Arrow Connector 9"/>
          <p:cNvCxnSpPr>
            <a:stCxn id="7" idx="3"/>
            <a:endCxn id="3" idx="1"/>
          </p:cNvCxnSpPr>
          <p:nvPr/>
        </p:nvCxnSpPr>
        <p:spPr>
          <a:xfrm flipV="1">
            <a:off x="5614194" y="5918994"/>
            <a:ext cx="1828800" cy="361950"/>
          </a:xfrm>
          <a:prstGeom prst="straightConnector1">
            <a:avLst/>
          </a:prstGeom>
          <a:ln w="254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ounded Rectangular Callout 10"/>
          <p:cNvSpPr/>
          <p:nvPr/>
        </p:nvSpPr>
        <p:spPr>
          <a:xfrm>
            <a:off x="8357394" y="2317884"/>
            <a:ext cx="4724400" cy="1415916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Tax Scenario: Tax Only Invoice – Not Claimed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96067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Master Data – Invoicing Parameter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056622" y="2514600"/>
            <a:ext cx="4827388" cy="57689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0194" y="5410200"/>
            <a:ext cx="4160454" cy="20193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" name="Rectangle 3"/>
          <p:cNvSpPr/>
          <p:nvPr/>
        </p:nvSpPr>
        <p:spPr>
          <a:xfrm>
            <a:off x="2056622" y="6400800"/>
            <a:ext cx="1652572" cy="7620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/>
          </a:p>
        </p:txBody>
      </p:sp>
      <p:cxnSp>
        <p:nvCxnSpPr>
          <p:cNvPr id="6" name="Straight Arrow Connector 5"/>
          <p:cNvCxnSpPr>
            <a:endCxn id="3" idx="1"/>
          </p:cNvCxnSpPr>
          <p:nvPr/>
        </p:nvCxnSpPr>
        <p:spPr>
          <a:xfrm flipV="1">
            <a:off x="3709194" y="6419850"/>
            <a:ext cx="4191000" cy="361950"/>
          </a:xfrm>
          <a:prstGeom prst="straightConnector1">
            <a:avLst/>
          </a:prstGeom>
          <a:ln w="254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ounded Rectangular Callout 9"/>
          <p:cNvSpPr/>
          <p:nvPr/>
        </p:nvSpPr>
        <p:spPr>
          <a:xfrm>
            <a:off x="8662194" y="2514600"/>
            <a:ext cx="4114800" cy="1676400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Free of Charge option: Set to Zero Price Invoicing</a:t>
            </a:r>
          </a:p>
        </p:txBody>
      </p:sp>
    </p:spTree>
    <p:extLst>
      <p:ext uri="{BB962C8B-B14F-4D97-AF65-F5344CB8AC3E}">
        <p14:creationId xmlns:p14="http://schemas.microsoft.com/office/powerpoint/2010/main" val="240297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Master Data – Invoicing Transaction Types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056622" y="2514600"/>
            <a:ext cx="5628714" cy="57689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0194" y="4708524"/>
            <a:ext cx="7334250" cy="13811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8433594" y="5791200"/>
            <a:ext cx="6781800" cy="2286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/>
          </a:p>
        </p:txBody>
      </p:sp>
      <p:sp>
        <p:nvSpPr>
          <p:cNvPr id="9" name="Rectangle 8"/>
          <p:cNvSpPr/>
          <p:nvPr/>
        </p:nvSpPr>
        <p:spPr>
          <a:xfrm>
            <a:off x="2489994" y="4953000"/>
            <a:ext cx="5105400" cy="8382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cxnSp>
        <p:nvCxnSpPr>
          <p:cNvPr id="11" name="Straight Arrow Connector 10"/>
          <p:cNvCxnSpPr>
            <a:stCxn id="4" idx="3"/>
            <a:endCxn id="6" idx="1"/>
          </p:cNvCxnSpPr>
          <p:nvPr/>
        </p:nvCxnSpPr>
        <p:spPr>
          <a:xfrm flipV="1">
            <a:off x="7685336" y="5399087"/>
            <a:ext cx="214858" cy="1"/>
          </a:xfrm>
          <a:prstGeom prst="straightConnector1">
            <a:avLst/>
          </a:prstGeom>
          <a:ln w="254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ular Callout 11"/>
          <p:cNvSpPr/>
          <p:nvPr/>
        </p:nvSpPr>
        <p:spPr>
          <a:xfrm>
            <a:off x="8281194" y="2514600"/>
            <a:ext cx="5257800" cy="1371600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Specific transaction type can be specified for the free of charge sales.</a:t>
            </a:r>
          </a:p>
        </p:txBody>
      </p:sp>
    </p:spTree>
    <p:extLst>
      <p:ext uri="{BB962C8B-B14F-4D97-AF65-F5344CB8AC3E}">
        <p14:creationId xmlns:p14="http://schemas.microsoft.com/office/powerpoint/2010/main" val="3569720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GP">
  <a:themeElements>
    <a:clrScheme name="Infor10x  Color Palette">
      <a:dk1>
        <a:srgbClr val="262626"/>
      </a:dk1>
      <a:lt1>
        <a:sysClr val="window" lastClr="FFFFFF"/>
      </a:lt1>
      <a:dk2>
        <a:srgbClr val="13A3F7"/>
      </a:dk2>
      <a:lt2>
        <a:srgbClr val="E5E5E5"/>
      </a:lt2>
      <a:accent1>
        <a:srgbClr val="34C6FA"/>
      </a:accent1>
      <a:accent2>
        <a:srgbClr val="FF6400"/>
      </a:accent2>
      <a:accent3>
        <a:srgbClr val="2DB329"/>
      </a:accent3>
      <a:accent4>
        <a:srgbClr val="FFAA00"/>
      </a:accent4>
      <a:accent5>
        <a:srgbClr val="00C2B4"/>
      </a:accent5>
      <a:accent6>
        <a:srgbClr val="3341CC"/>
      </a:accent6>
      <a:hlink>
        <a:srgbClr val="005CE6"/>
      </a:hlink>
      <a:folHlink>
        <a:srgbClr val="7533A6"/>
      </a:folHlink>
    </a:clrScheme>
    <a:fontScheme name="Infor10x Arial Font Se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0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solidFill>
            <a:schemeClr val="tx2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>
        <a:spAutoFit/>
      </a:bodyPr>
      <a:lstStyle>
        <a:defPPr algn="ctr">
          <a:defRPr sz="3200" dirty="0" smtClean="0">
            <a:solidFill>
              <a:schemeClr val="tx1">
                <a:lumMod val="90000"/>
                <a:lumOff val="10000"/>
              </a:schemeClr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FGP">
  <a:themeElements>
    <a:clrScheme name="Infor10x  Color Palette">
      <a:dk1>
        <a:srgbClr val="262626"/>
      </a:dk1>
      <a:lt1>
        <a:sysClr val="window" lastClr="FFFFFF"/>
      </a:lt1>
      <a:dk2>
        <a:srgbClr val="13A3F7"/>
      </a:dk2>
      <a:lt2>
        <a:srgbClr val="E5E5E5"/>
      </a:lt2>
      <a:accent1>
        <a:srgbClr val="34C6FA"/>
      </a:accent1>
      <a:accent2>
        <a:srgbClr val="FF6400"/>
      </a:accent2>
      <a:accent3>
        <a:srgbClr val="2DB329"/>
      </a:accent3>
      <a:accent4>
        <a:srgbClr val="FFAA00"/>
      </a:accent4>
      <a:accent5>
        <a:srgbClr val="00C2B4"/>
      </a:accent5>
      <a:accent6>
        <a:srgbClr val="3341CC"/>
      </a:accent6>
      <a:hlink>
        <a:srgbClr val="005CE6"/>
      </a:hlink>
      <a:folHlink>
        <a:srgbClr val="7533A6"/>
      </a:folHlink>
    </a:clrScheme>
    <a:fontScheme name="Infor10x Arial Font Se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54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0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solidFill>
            <a:schemeClr val="tx2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>
        <a:spAutoFit/>
      </a:bodyPr>
      <a:lstStyle>
        <a:defPPr algn="ctr">
          <a:defRPr sz="3200" dirty="0" smtClean="0">
            <a:solidFill>
              <a:schemeClr val="tx1">
                <a:lumMod val="90000"/>
                <a:lumOff val="10000"/>
              </a:schemeClr>
            </a:solidFill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FGP</Template>
  <TotalTime>1743</TotalTime>
  <Words>356</Words>
  <Application>Microsoft Office PowerPoint</Application>
  <PresentationFormat>Custom</PresentationFormat>
  <Paragraphs>60</Paragraphs>
  <Slides>15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Tahoma</vt:lpstr>
      <vt:lpstr>FGP</vt:lpstr>
      <vt:lpstr>1_FGP</vt:lpstr>
      <vt:lpstr>PowerPoint Presentation</vt:lpstr>
      <vt:lpstr>Malaysia – Deemed Supplies</vt:lpstr>
      <vt:lpstr>Content</vt:lpstr>
      <vt:lpstr>Requirement - Deemed Supply</vt:lpstr>
      <vt:lpstr>Solution Overview – Free of charge sales</vt:lpstr>
      <vt:lpstr>Solution Detail – Master Data</vt:lpstr>
      <vt:lpstr>Master Data – Tax Codes by Country</vt:lpstr>
      <vt:lpstr>Master Data – Invoicing Parameter</vt:lpstr>
      <vt:lpstr>Master Data – Invoicing Transaction Types</vt:lpstr>
      <vt:lpstr>Master Data– Transaction Types</vt:lpstr>
      <vt:lpstr>Solution Detail – Create Sales Order</vt:lpstr>
      <vt:lpstr>Solution Detail – Invoicing</vt:lpstr>
      <vt:lpstr>Solution Detail – Invoicing</vt:lpstr>
      <vt:lpstr>Solution Detail – Open Entry</vt:lpstr>
      <vt:lpstr>Solution Detail – Tax Analysis</vt:lpstr>
    </vt:vector>
  </TitlesOfParts>
  <Company>Infor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Ramamurthy Mahesh</dc:creator>
  <cp:lastModifiedBy>Ramamurthy Mahesh</cp:lastModifiedBy>
  <cp:revision>96</cp:revision>
  <dcterms:created xsi:type="dcterms:W3CDTF">2014-11-18T17:06:45Z</dcterms:created>
  <dcterms:modified xsi:type="dcterms:W3CDTF">2016-10-19T13:56:42Z</dcterms:modified>
</cp:coreProperties>
</file>