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8" r:id="rId2"/>
  </p:sldMasterIdLst>
  <p:notesMasterIdLst>
    <p:notesMasterId r:id="rId48"/>
  </p:notesMasterIdLst>
  <p:handoutMasterIdLst>
    <p:handoutMasterId r:id="rId49"/>
  </p:handoutMasterIdLst>
  <p:sldIdLst>
    <p:sldId id="256" r:id="rId3"/>
    <p:sldId id="257" r:id="rId4"/>
    <p:sldId id="301" r:id="rId5"/>
    <p:sldId id="316" r:id="rId6"/>
    <p:sldId id="302" r:id="rId7"/>
    <p:sldId id="319" r:id="rId8"/>
    <p:sldId id="318" r:id="rId9"/>
    <p:sldId id="312" r:id="rId10"/>
    <p:sldId id="321" r:id="rId11"/>
    <p:sldId id="322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65" r:id="rId20"/>
    <p:sldId id="336" r:id="rId21"/>
    <p:sldId id="338" r:id="rId22"/>
    <p:sldId id="339" r:id="rId23"/>
    <p:sldId id="340" r:id="rId24"/>
    <p:sldId id="341" r:id="rId25"/>
    <p:sldId id="342" r:id="rId26"/>
    <p:sldId id="343" r:id="rId27"/>
    <p:sldId id="345" r:id="rId28"/>
    <p:sldId id="368" r:id="rId29"/>
    <p:sldId id="344" r:id="rId30"/>
    <p:sldId id="367" r:id="rId31"/>
    <p:sldId id="346" r:id="rId32"/>
    <p:sldId id="363" r:id="rId33"/>
    <p:sldId id="348" r:id="rId34"/>
    <p:sldId id="349" r:id="rId35"/>
    <p:sldId id="350" r:id="rId36"/>
    <p:sldId id="351" r:id="rId37"/>
    <p:sldId id="352" r:id="rId38"/>
    <p:sldId id="353" r:id="rId39"/>
    <p:sldId id="354" r:id="rId40"/>
    <p:sldId id="355" r:id="rId41"/>
    <p:sldId id="357" r:id="rId42"/>
    <p:sldId id="358" r:id="rId43"/>
    <p:sldId id="359" r:id="rId44"/>
    <p:sldId id="360" r:id="rId45"/>
    <p:sldId id="362" r:id="rId46"/>
    <p:sldId id="366" r:id="rId47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7086" autoAdjust="0"/>
  </p:normalViewPr>
  <p:slideViewPr>
    <p:cSldViewPr>
      <p:cViewPr varScale="1">
        <p:scale>
          <a:sx n="42" d="100"/>
          <a:sy n="42" d="100"/>
        </p:scale>
        <p:origin x="90" y="666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10/19/2016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88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342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538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044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776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824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295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906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413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437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66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86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272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764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346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21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73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Template v7 January 30, 2013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6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Data </a:t>
            </a:r>
            <a:r>
              <a:rPr lang="en-US" dirty="0" smtClean="0"/>
              <a:t>– </a:t>
            </a:r>
            <a:r>
              <a:rPr lang="en-US" dirty="0"/>
              <a:t>Tax Adjustment Transactions Settings 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10008173" y="2317884"/>
            <a:ext cx="4495800" cy="1676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Adjustment Transactions Settings (lpgen0105m000) should be set up to handle automated tax journals.</a:t>
            </a:r>
            <a:endParaRPr lang="en-US" sz="2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386" y="4953000"/>
            <a:ext cx="12447587" cy="34708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317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Data </a:t>
            </a:r>
            <a:r>
              <a:rPr lang="en-US" dirty="0" smtClean="0"/>
              <a:t>– </a:t>
            </a:r>
            <a:r>
              <a:rPr lang="en-US" dirty="0"/>
              <a:t>Tax Adjustment Transactions Settings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Rounded Rectangular Callout 17"/>
          <p:cNvSpPr/>
          <p:nvPr/>
        </p:nvSpPr>
        <p:spPr>
          <a:xfrm>
            <a:off x="10008173" y="2446940"/>
            <a:ext cx="4495800" cy="1676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For Each kind of tax transactions:</a:t>
            </a:r>
          </a:p>
          <a:p>
            <a:pPr algn="ctr"/>
            <a:r>
              <a:rPr lang="en-US" sz="2000" dirty="0"/>
              <a:t>Number group and series</a:t>
            </a:r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386" y="4953000"/>
            <a:ext cx="12447587" cy="34708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4623594" y="6248400"/>
            <a:ext cx="990600" cy="1143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378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Data </a:t>
            </a:r>
            <a:r>
              <a:rPr lang="en-US" dirty="0" smtClean="0"/>
              <a:t>– </a:t>
            </a:r>
            <a:r>
              <a:rPr lang="en-US" dirty="0"/>
              <a:t>Tax Adjustment Transactions Settings 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10019853" y="2446940"/>
            <a:ext cx="4495800" cy="1676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For Each kind of tax transactions:</a:t>
            </a:r>
          </a:p>
          <a:p>
            <a:pPr algn="ctr"/>
            <a:r>
              <a:rPr lang="en-US" sz="2000" dirty="0"/>
              <a:t>Tax classification for tax defaulting</a:t>
            </a:r>
          </a:p>
          <a:p>
            <a:pPr algn="ctr"/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386" y="4953000"/>
            <a:ext cx="12447587" cy="34708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614194" y="6248400"/>
            <a:ext cx="2362200" cy="1066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36912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Data </a:t>
            </a:r>
            <a:r>
              <a:rPr lang="en-US" dirty="0" smtClean="0"/>
              <a:t>– </a:t>
            </a:r>
            <a:r>
              <a:rPr lang="en-US" dirty="0"/>
              <a:t>Tax Adjustment Transactions Settings 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9001486" y="2446940"/>
            <a:ext cx="5593774" cy="1676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For Each kind of tax transactions:</a:t>
            </a:r>
          </a:p>
          <a:p>
            <a:pPr algn="ctr"/>
            <a:r>
              <a:rPr lang="en-US" sz="2000" dirty="0"/>
              <a:t>Ledger Account and Dimensions to be used for the Journal created.</a:t>
            </a:r>
          </a:p>
          <a:p>
            <a:pPr algn="ctr"/>
            <a:r>
              <a:rPr lang="en-US" sz="2000" dirty="0"/>
              <a:t>Note: Same account and dimensions are used for both debit and credit </a:t>
            </a:r>
            <a:r>
              <a:rPr lang="en-US" sz="2000" dirty="0" smtClean="0"/>
              <a:t>lines.</a:t>
            </a: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386" y="4953000"/>
            <a:ext cx="12447587" cy="34708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7976394" y="6324600"/>
            <a:ext cx="3733800" cy="990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34689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Data </a:t>
            </a:r>
            <a:r>
              <a:rPr lang="en-US" dirty="0" smtClean="0"/>
              <a:t>– </a:t>
            </a:r>
            <a:r>
              <a:rPr lang="en-US" dirty="0"/>
              <a:t>Tax Adjustment Transactions Settings 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10008173" y="2446940"/>
            <a:ext cx="4495800" cy="1676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For Each kind of tax transactions:</a:t>
            </a:r>
          </a:p>
          <a:p>
            <a:pPr algn="ctr"/>
            <a:r>
              <a:rPr lang="en-US" sz="2000" dirty="0"/>
              <a:t>Transaction Type and Series for </a:t>
            </a:r>
            <a:r>
              <a:rPr lang="en-US" sz="2000" dirty="0" smtClean="0"/>
              <a:t>Journal voucher </a:t>
            </a:r>
            <a:r>
              <a:rPr lang="en-US" sz="2000" dirty="0"/>
              <a:t>creation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386" y="4953000"/>
            <a:ext cx="12447587" cy="34708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2700794" y="6248400"/>
            <a:ext cx="1066800" cy="1143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1407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Data – Malaysia Parameters	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10697078" y="2446940"/>
            <a:ext cx="3806895" cy="2057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Malaysia Parameters should be initialized using “Initialize Parameters (tcmcs0295m000)”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576" y="3190210"/>
            <a:ext cx="7396618" cy="48965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806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Data – Malaysia Parameters 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10697078" y="2446940"/>
            <a:ext cx="3806895" cy="2057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Specify Number group and series to be used for Gift registrations.</a:t>
            </a: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576" y="3190210"/>
            <a:ext cx="7396618" cy="48965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2261394" y="5410200"/>
            <a:ext cx="3657600" cy="381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90021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 Data – Malaysia Parameters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9734716" y="2466310"/>
            <a:ext cx="4797494" cy="14478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Specify Threshold amount over which GST becomes applicable. </a:t>
            </a:r>
            <a:endParaRPr lang="en-US" sz="20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9743559" y="4322203"/>
            <a:ext cx="4797494" cy="1316264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Threshold is applied to all gifts given to the same receiver in a year.</a:t>
            </a:r>
            <a:endParaRPr lang="en-US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576" y="3190210"/>
            <a:ext cx="7396618" cy="48965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2261394" y="5791200"/>
            <a:ext cx="3464491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5891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Deemed Supply – Inventory Adjustments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52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 - Inventory Adjustment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3517833"/>
            <a:ext cx="12092783" cy="46971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Rounded Rectangular Callout 2"/>
          <p:cNvSpPr/>
          <p:nvPr/>
        </p:nvSpPr>
        <p:spPr>
          <a:xfrm>
            <a:off x="8959164" y="4191000"/>
            <a:ext cx="5189430" cy="128686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Adjustment Transactions can be created/started from Adjustment Order Lines with negative adjustments.</a:t>
            </a:r>
          </a:p>
        </p:txBody>
      </p:sp>
      <p:sp>
        <p:nvSpPr>
          <p:cNvPr id="9" name="Rectangle 8"/>
          <p:cNvSpPr/>
          <p:nvPr/>
        </p:nvSpPr>
        <p:spPr>
          <a:xfrm>
            <a:off x="11176794" y="6934200"/>
            <a:ext cx="8382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8738394" y="6324600"/>
            <a:ext cx="24384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0382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20679" y="2590800"/>
            <a:ext cx="9183295" cy="2816045"/>
          </a:xfrm>
        </p:spPr>
        <p:txBody>
          <a:bodyPr/>
          <a:lstStyle/>
          <a:p>
            <a:r>
              <a:rPr lang="en-US" dirty="0" smtClean="0"/>
              <a:t>Malaysia – Deemed Supplies Inventory Adjustments and Gifts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Ramamurthy Mahesh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055811" y="1600200"/>
            <a:ext cx="12448164" cy="6614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11111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11111699" y="1904817"/>
            <a:ext cx="3374925" cy="16002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Source document is stored in Tax Adjustment Transactions.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780" y="1600200"/>
            <a:ext cx="7908239" cy="661475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5690394" y="2286000"/>
            <a:ext cx="2971800" cy="1143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98822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11" y="1676400"/>
            <a:ext cx="12448164" cy="65385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11111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781" y="1676400"/>
            <a:ext cx="7817138" cy="653855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489994" y="3733800"/>
            <a:ext cx="3810000" cy="4572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2261394" y="4800600"/>
            <a:ext cx="27432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6528594" y="3505200"/>
            <a:ext cx="2286000" cy="2209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9857919" y="1905000"/>
            <a:ext cx="4824075" cy="23622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Following details are imported </a:t>
            </a:r>
            <a:r>
              <a:rPr lang="en-US" sz="2000" dirty="0" smtClean="0"/>
              <a:t>from Adjustment Order: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Description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Transaction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Taxable </a:t>
            </a:r>
            <a:r>
              <a:rPr lang="en-US" sz="2000" dirty="0"/>
              <a:t>Amount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Text</a:t>
            </a:r>
          </a:p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5002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11111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9554469" y="1905000"/>
            <a:ext cx="5127525" cy="23622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Following information are derived </a:t>
            </a:r>
            <a:r>
              <a:rPr lang="en-US" sz="2000" dirty="0" smtClean="0"/>
              <a:t>from </a:t>
            </a:r>
            <a:r>
              <a:rPr lang="en-US" sz="2000" dirty="0"/>
              <a:t>the Tax Adjustment Transaction Settings: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Tax Country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Tax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Ledger Account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Dimensions</a:t>
            </a:r>
          </a:p>
          <a:p>
            <a:pPr algn="ctr"/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55811" y="1905000"/>
            <a:ext cx="12448164" cy="630996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781" y="1930218"/>
            <a:ext cx="7513688" cy="628474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2489994" y="4572000"/>
            <a:ext cx="3352800" cy="381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2185194" y="5867400"/>
            <a:ext cx="6553200" cy="990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45884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11111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11" y="1930218"/>
            <a:ext cx="12448164" cy="628474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781" y="1930218"/>
            <a:ext cx="7513688" cy="628474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ounded Rectangular Callout 6"/>
          <p:cNvSpPr/>
          <p:nvPr/>
        </p:nvSpPr>
        <p:spPr>
          <a:xfrm>
            <a:off x="9376448" y="1948360"/>
            <a:ext cx="5127525" cy="36576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Some values can be changed before creating journal vouchers: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Description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Transaction </a:t>
            </a:r>
            <a:r>
              <a:rPr lang="en-US" sz="2000" dirty="0" smtClean="0"/>
              <a:t>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Business Partner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Tax Country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Tax </a:t>
            </a:r>
            <a:r>
              <a:rPr lang="en-US" sz="2000" dirty="0" smtClean="0"/>
              <a:t>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Taxable Amount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Account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Dimensions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Text</a:t>
            </a:r>
            <a:endParaRPr lang="en-US" sz="2000" dirty="0"/>
          </a:p>
          <a:p>
            <a:pPr algn="ctr"/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2337594" y="3777160"/>
            <a:ext cx="3810000" cy="140444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6376194" y="3657600"/>
            <a:ext cx="2209800" cy="2133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2185194" y="5867400"/>
            <a:ext cx="6400800" cy="1066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475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11111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11" y="1653011"/>
            <a:ext cx="12448164" cy="656194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377" y="1653011"/>
            <a:ext cx="7879218" cy="65619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ounded Rectangular Callout 6"/>
          <p:cNvSpPr/>
          <p:nvPr/>
        </p:nvSpPr>
        <p:spPr>
          <a:xfrm>
            <a:off x="9957595" y="1653011"/>
            <a:ext cx="4568946" cy="2309389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Processing Tax Adjustment Transaction is possible only if original Adjustment Order has been processed.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6528594" y="3200400"/>
            <a:ext cx="1371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7900194" y="2209800"/>
            <a:ext cx="762000" cy="762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1595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10349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55811" y="1619693"/>
            <a:ext cx="12448164" cy="659526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9957594" y="1619693"/>
            <a:ext cx="4554430" cy="1504507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If source document is processed,</a:t>
            </a:r>
          </a:p>
          <a:p>
            <a:pPr algn="ctr"/>
            <a:r>
              <a:rPr lang="en-US" sz="2000" dirty="0" smtClean="0"/>
              <a:t>Processing can be started as a specific option,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762" y="1604099"/>
            <a:ext cx="7901783" cy="65780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7976394" y="2209800"/>
            <a:ext cx="685800" cy="685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6528594" y="3124200"/>
            <a:ext cx="1066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3251994" y="7086600"/>
            <a:ext cx="990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861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10666986" y="2971800"/>
            <a:ext cx="3836987" cy="194931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Or, </a:t>
            </a:r>
          </a:p>
          <a:p>
            <a:pPr algn="ctr"/>
            <a:r>
              <a:rPr lang="en-US" sz="2000" dirty="0"/>
              <a:t>By session – Process Tax Adjustment Transactions (lpgen1200m000).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651794" y="3581400"/>
            <a:ext cx="8373293" cy="46386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3251994" y="5334000"/>
            <a:ext cx="3200400" cy="381000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17198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10349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7138194" y="2895600"/>
            <a:ext cx="609600" cy="685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5385594" y="3657600"/>
            <a:ext cx="1752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3023393" y="6934200"/>
            <a:ext cx="1038356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467" y="2439683"/>
            <a:ext cx="6889327" cy="573516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430" y="2374174"/>
            <a:ext cx="6999822" cy="58006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ular Callout 8"/>
          <p:cNvSpPr/>
          <p:nvPr/>
        </p:nvSpPr>
        <p:spPr>
          <a:xfrm>
            <a:off x="11696644" y="1487714"/>
            <a:ext cx="3576608" cy="11430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After processing Journal details are filled.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433594" y="7086600"/>
            <a:ext cx="2819400" cy="9144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13637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055811" y="1828800"/>
            <a:ext cx="12448164" cy="63861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5812" y="489084"/>
            <a:ext cx="12448162" cy="10349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862" y="1981200"/>
            <a:ext cx="12375846" cy="6233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Rounded Rectangular Callout 2"/>
          <p:cNvSpPr/>
          <p:nvPr/>
        </p:nvSpPr>
        <p:spPr>
          <a:xfrm>
            <a:off x="10649909" y="2667000"/>
            <a:ext cx="3886200" cy="1298448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/>
              <a:t>It is possible to zoom to the created document.</a:t>
            </a:r>
          </a:p>
        </p:txBody>
      </p:sp>
    </p:spTree>
    <p:extLst>
      <p:ext uri="{BB962C8B-B14F-4D97-AF65-F5344CB8AC3E}">
        <p14:creationId xmlns:p14="http://schemas.microsoft.com/office/powerpoint/2010/main" val="143447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491" y="2418314"/>
            <a:ext cx="8880703" cy="579664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10948194" y="2418314"/>
            <a:ext cx="3590026" cy="169648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 finalization, tax records are created for the GST on inventory adjustments.</a:t>
            </a:r>
          </a:p>
        </p:txBody>
      </p:sp>
    </p:spTree>
    <p:extLst>
      <p:ext uri="{BB962C8B-B14F-4D97-AF65-F5344CB8AC3E}">
        <p14:creationId xmlns:p14="http://schemas.microsoft.com/office/powerpoint/2010/main" val="13257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78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958716"/>
          </a:xfrm>
        </p:spPr>
        <p:txBody>
          <a:bodyPr/>
          <a:lstStyle/>
          <a:p>
            <a:r>
              <a:rPr lang="en-US" dirty="0"/>
              <a:t>Solution Details - Inventory Adjustment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1" y="1828800"/>
            <a:ext cx="12447351" cy="63871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Rounded Rectangular Callout 2"/>
          <p:cNvSpPr/>
          <p:nvPr/>
        </p:nvSpPr>
        <p:spPr>
          <a:xfrm>
            <a:off x="10109994" y="2446940"/>
            <a:ext cx="4393979" cy="159166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Adjustment Transactions can be started from Cycle counting Order lines as well.</a:t>
            </a:r>
          </a:p>
        </p:txBody>
      </p:sp>
    </p:spTree>
    <p:extLst>
      <p:ext uri="{BB962C8B-B14F-4D97-AF65-F5344CB8AC3E}">
        <p14:creationId xmlns:p14="http://schemas.microsoft.com/office/powerpoint/2010/main" val="21436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Deemed Supply - Gift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18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</a:t>
            </a:r>
            <a:r>
              <a:rPr lang="en-US" dirty="0" smtClean="0"/>
              <a:t> - Gift Registrations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2" y="3794522"/>
            <a:ext cx="12448162" cy="44204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Rounded Rectangular Callout 17"/>
          <p:cNvSpPr/>
          <p:nvPr/>
        </p:nvSpPr>
        <p:spPr>
          <a:xfrm>
            <a:off x="10012596" y="2446940"/>
            <a:ext cx="4495800" cy="121852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Gifts given can be registered using the session – “Gift Registrations (lpmys1100m000)”.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8367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3757027"/>
            <a:ext cx="12447589" cy="44579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ounded Rectangular Callout 6"/>
          <p:cNvSpPr/>
          <p:nvPr/>
        </p:nvSpPr>
        <p:spPr>
          <a:xfrm>
            <a:off x="10007888" y="2446940"/>
            <a:ext cx="4495800" cy="1310087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Gifts given to employee or business partner can be registered.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4623594" y="6096000"/>
            <a:ext cx="1066800" cy="4572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2330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5813" y="3099982"/>
            <a:ext cx="12447587" cy="44616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ular Callout 7"/>
          <p:cNvSpPr/>
          <p:nvPr/>
        </p:nvSpPr>
        <p:spPr>
          <a:xfrm>
            <a:off x="9398000" y="2497942"/>
            <a:ext cx="5105400" cy="1791403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Following Attributes are considered for GST purpose: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Gift Year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G</a:t>
            </a:r>
            <a:r>
              <a:rPr lang="en-US" sz="2000" dirty="0" smtClean="0"/>
              <a:t>ift Receiver Type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Gift Receiver Company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Gift Receiver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3632994" y="4572000"/>
            <a:ext cx="6477000" cy="1371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11481594" y="4495800"/>
            <a:ext cx="1066800" cy="1371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11405394" y="7162800"/>
            <a:ext cx="1143000" cy="398869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2400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9907506" y="2500595"/>
            <a:ext cx="4629918" cy="1791403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Process Gift Registrations (lpmys1200m000) can be run periodically to create tax adjustment transactions for the Gifts.</a:t>
            </a:r>
            <a:endParaRPr lang="en-US" sz="2000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9907506" y="4648200"/>
            <a:ext cx="4629917" cy="1791403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adjustment transactions are created if the cumulative gifts given in a year to a receiver exceeds the threshold defined.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362" y="2446940"/>
            <a:ext cx="7885145" cy="57643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696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622" y="489084"/>
            <a:ext cx="12447351" cy="882516"/>
          </a:xfrm>
        </p:spPr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98124" y="1642970"/>
            <a:ext cx="12447587" cy="303845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702" y="4876800"/>
            <a:ext cx="12447351" cy="37788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Rounded Rectangular Callout 17"/>
          <p:cNvSpPr/>
          <p:nvPr/>
        </p:nvSpPr>
        <p:spPr>
          <a:xfrm>
            <a:off x="9864839" y="1905000"/>
            <a:ext cx="4698779" cy="12192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Once transferred, the Gift Registrations are marked as processed.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11176794" y="3581400"/>
            <a:ext cx="1143000" cy="685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8509794" y="7772400"/>
            <a:ext cx="2743200" cy="685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cxnSp>
        <p:nvCxnSpPr>
          <p:cNvPr id="9" name="Elbow Connector 8"/>
          <p:cNvCxnSpPr/>
          <p:nvPr/>
        </p:nvCxnSpPr>
        <p:spPr>
          <a:xfrm rot="5400000">
            <a:off x="9053967" y="5078073"/>
            <a:ext cx="3505200" cy="1883455"/>
          </a:xfrm>
          <a:prstGeom prst="bentConnector3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9043194" y="2514600"/>
            <a:ext cx="3810000" cy="1295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Adjustment Transactions has reference to original gift registration.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430768"/>
            <a:ext cx="6606383" cy="57841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5233194" y="3276600"/>
            <a:ext cx="24384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5421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9627173" y="2373312"/>
            <a:ext cx="4876800" cy="27432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Following details are imported from the gift registrations: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Description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Transaction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Business Partner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Taxable Amount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Text</a:t>
            </a:r>
            <a:endParaRPr lang="en-US" sz="20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54191" y="2373312"/>
            <a:ext cx="6589003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6452394" y="4267200"/>
            <a:ext cx="2057400" cy="1752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2642394" y="4267200"/>
            <a:ext cx="37338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2566194" y="5105400"/>
            <a:ext cx="37338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7089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9043194" y="2514600"/>
            <a:ext cx="4800600" cy="26670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Following information are derived from the Tax Adjustment Transaction Settings: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 Country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Ledger Account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Dimensions</a:t>
            </a:r>
            <a:endParaRPr lang="en-US" sz="2000" dirty="0"/>
          </a:p>
        </p:txBody>
      </p:sp>
      <p:pic>
        <p:nvPicPr>
          <p:cNvPr id="8" name="Content Placeholder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766" y="2445985"/>
            <a:ext cx="6589003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2413794" y="4800600"/>
            <a:ext cx="3429000" cy="4572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2413794" y="6248400"/>
            <a:ext cx="5867400" cy="762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6041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7338" lvl="1" indent="-287338"/>
            <a:r>
              <a:rPr lang="en-US" sz="3000" dirty="0" smtClean="0"/>
              <a:t>GST is chargeable on deemed supplies</a:t>
            </a:r>
          </a:p>
          <a:p>
            <a:pPr marL="287338" lvl="1" indent="-287338"/>
            <a:endParaRPr lang="en-US" sz="3000" dirty="0" smtClean="0"/>
          </a:p>
          <a:p>
            <a:pPr marL="287338" lvl="1" indent="-287338"/>
            <a:r>
              <a:rPr lang="en-US" sz="3000" dirty="0" smtClean="0"/>
              <a:t>Lost </a:t>
            </a:r>
            <a:r>
              <a:rPr lang="en-US" sz="3000" dirty="0"/>
              <a:t>or damaged goods on which input tax has been </a:t>
            </a:r>
            <a:r>
              <a:rPr lang="en-US" sz="3000" dirty="0" smtClean="0"/>
              <a:t>claimed is deemed as supply</a:t>
            </a:r>
          </a:p>
          <a:p>
            <a:pPr marL="287338" lvl="1" indent="-287338"/>
            <a:r>
              <a:rPr lang="en-US" sz="3200" dirty="0"/>
              <a:t>Gifts Given to employees if they exceed MYR 500 in a </a:t>
            </a:r>
            <a:r>
              <a:rPr lang="en-US" sz="3200" dirty="0" smtClean="0"/>
              <a:t>year is deemed as supply.</a:t>
            </a:r>
          </a:p>
          <a:p>
            <a:pPr marL="287338" lvl="1" indent="-287338"/>
            <a:endParaRPr lang="en-US" sz="3200" dirty="0"/>
          </a:p>
          <a:p>
            <a:pPr marL="287338" lvl="1" indent="-287338"/>
            <a:r>
              <a:rPr lang="en-US" sz="3200" dirty="0" smtClean="0"/>
              <a:t>Output tax posting Journals </a:t>
            </a:r>
            <a:r>
              <a:rPr lang="en-US" sz="3200" dirty="0"/>
              <a:t>to be created.</a:t>
            </a:r>
          </a:p>
          <a:p>
            <a:pPr marL="287338" lvl="1" indent="-287338"/>
            <a:endParaRPr lang="en-US" sz="3200" dirty="0"/>
          </a:p>
          <a:p>
            <a:pPr marL="287338" lvl="1" indent="-287338"/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7647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9043194" y="2514600"/>
            <a:ext cx="4724400" cy="30480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Some values can be changed before creating journal vouchers: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Description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Transaction 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 Country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Account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Dimensions</a:t>
            </a:r>
            <a:endParaRPr lang="en-US" sz="2000" dirty="0"/>
          </a:p>
        </p:txBody>
      </p:sp>
      <p:pic>
        <p:nvPicPr>
          <p:cNvPr id="10" name="Content Placeholder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591" y="2435099"/>
            <a:ext cx="6589003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2383987" y="4239986"/>
            <a:ext cx="3657600" cy="381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2395893" y="4728029"/>
            <a:ext cx="3645694" cy="381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6223794" y="4267200"/>
            <a:ext cx="2133600" cy="1828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2413794" y="6248400"/>
            <a:ext cx="61722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806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288" y="3429000"/>
            <a:ext cx="11411654" cy="48491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972120" y="2446940"/>
            <a:ext cx="3531853" cy="155356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Adjustment Transactions can be processed to create Journal Vouchers,</a:t>
            </a:r>
          </a:p>
          <a:p>
            <a:pPr algn="ctr"/>
            <a:r>
              <a:rPr lang="en-US" sz="2000" dirty="0" smtClean="0"/>
              <a:t>By record selection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10262394" y="3657600"/>
            <a:ext cx="685800" cy="685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8484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61045" y="3505200"/>
            <a:ext cx="8244417" cy="457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490993" y="2317884"/>
            <a:ext cx="3836987" cy="233031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Or, </a:t>
            </a:r>
          </a:p>
          <a:p>
            <a:pPr algn="ctr"/>
            <a:r>
              <a:rPr lang="en-US" sz="2000" dirty="0" smtClean="0"/>
              <a:t>By session – Process Tax Adjustment Transactions (lpgen1200m000).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3632994" y="5029200"/>
            <a:ext cx="2667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1153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863" y="3525656"/>
            <a:ext cx="11083131" cy="46893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10719594" y="3771900"/>
            <a:ext cx="1206391" cy="762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12243594" y="2426451"/>
            <a:ext cx="3429000" cy="189646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Once processed Journal Vouchers are created and document number is updated in Tax Adjustment Transactions</a:t>
            </a:r>
            <a:endParaRPr lang="en-US" sz="2000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12252776" y="4648200"/>
            <a:ext cx="3419818" cy="82966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It is possible to zoom to the created document.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6429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968" y="2427273"/>
            <a:ext cx="10450226" cy="576591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6833394" y="7086600"/>
            <a:ext cx="4191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0525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Details  - Gift Registrations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430692"/>
            <a:ext cx="8739983" cy="57697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795793" y="2457826"/>
            <a:ext cx="3734373" cy="1199774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 finalization, tax records are created for the GST on Gifts.</a:t>
            </a:r>
          </a:p>
        </p:txBody>
      </p:sp>
    </p:spTree>
    <p:extLst>
      <p:ext uri="{BB962C8B-B14F-4D97-AF65-F5344CB8AC3E}">
        <p14:creationId xmlns:p14="http://schemas.microsoft.com/office/powerpoint/2010/main" val="45744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 – Inventory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When registering Inventory Adjustment, user can create tax adjustment transactions.</a:t>
            </a:r>
          </a:p>
          <a:p>
            <a:pPr lvl="1"/>
            <a:r>
              <a:rPr lang="en-US" dirty="0" smtClean="0"/>
              <a:t>Allowed only on negative adjustments.</a:t>
            </a:r>
          </a:p>
          <a:p>
            <a:pPr lvl="1"/>
            <a:endParaRPr lang="en-US" dirty="0"/>
          </a:p>
          <a:p>
            <a:r>
              <a:rPr lang="en-US" dirty="0" smtClean="0"/>
              <a:t>Tax Adjustment Transactions can be created from:</a:t>
            </a:r>
          </a:p>
          <a:p>
            <a:pPr lvl="1"/>
            <a:r>
              <a:rPr lang="en-US" dirty="0" smtClean="0"/>
              <a:t>Adjustment Order (whinh5120m100)</a:t>
            </a:r>
          </a:p>
          <a:p>
            <a:pPr lvl="1"/>
            <a:r>
              <a:rPr lang="en-US" dirty="0" smtClean="0"/>
              <a:t>Cycle Counting Order (whinh5600m000)</a:t>
            </a:r>
          </a:p>
          <a:p>
            <a:pPr lvl="1"/>
            <a:endParaRPr lang="en-US" dirty="0"/>
          </a:p>
          <a:p>
            <a:r>
              <a:rPr lang="en-US" dirty="0" smtClean="0"/>
              <a:t>Tax Adjustment Transactions can be processed to create output tax Journal Vouchers.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23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 - Gifts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Gifts given can be registered in Gift Registrations ( lpmys1100m000).</a:t>
            </a:r>
          </a:p>
          <a:p>
            <a:endParaRPr lang="en-US" dirty="0"/>
          </a:p>
          <a:p>
            <a:r>
              <a:rPr lang="en-US" dirty="0" smtClean="0"/>
              <a:t>When threshold for gifts specified in Malaysia Parameter (lpmys0100m000) is exceeded, Tax Adjustment Transactions are created.</a:t>
            </a:r>
          </a:p>
          <a:p>
            <a:endParaRPr lang="en-US" dirty="0"/>
          </a:p>
          <a:p>
            <a:r>
              <a:rPr lang="en-US" dirty="0"/>
              <a:t>Tax Adjustment Transactions can be processed to create output tax Journal Vouchers.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1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24211" y="3664903"/>
            <a:ext cx="2286000" cy="8858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Tax Adjustment </a:t>
            </a:r>
            <a:r>
              <a:rPr lang="en-US" sz="1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Transactions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(lpgen1100m000)</a:t>
            </a:r>
            <a:endParaRPr lang="en-US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37794" y="1828800"/>
            <a:ext cx="2209800" cy="141700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400" b="1" dirty="0" smtClean="0"/>
              <a:t>Gift Registrations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400" b="1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(lpmys1100m000)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499203" y="1828800"/>
            <a:ext cx="2209800" cy="14170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Lost </a:t>
            </a:r>
            <a:r>
              <a:rPr lang="en-US" sz="1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Goods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Adjustment Orders (whinh5120m100)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Cycle Counting Orders (whinh5600m000)</a:t>
            </a:r>
            <a:endParaRPr lang="en-US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23741" y="5157543"/>
            <a:ext cx="2286000" cy="885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General Ledger and Tax Analysis</a:t>
            </a:r>
          </a:p>
        </p:txBody>
      </p:sp>
      <p:sp>
        <p:nvSpPr>
          <p:cNvPr id="8" name="Rectangle 7"/>
          <p:cNvSpPr/>
          <p:nvPr/>
        </p:nvSpPr>
        <p:spPr>
          <a:xfrm>
            <a:off x="5452586" y="6654358"/>
            <a:ext cx="1571625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GST-03</a:t>
            </a:r>
          </a:p>
        </p:txBody>
      </p:sp>
      <p:sp>
        <p:nvSpPr>
          <p:cNvPr id="9" name="Rectangle 8"/>
          <p:cNvSpPr/>
          <p:nvPr/>
        </p:nvSpPr>
        <p:spPr>
          <a:xfrm>
            <a:off x="9310211" y="6652270"/>
            <a:ext cx="1571625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GAF</a:t>
            </a:r>
          </a:p>
        </p:txBody>
      </p:sp>
      <p:cxnSp>
        <p:nvCxnSpPr>
          <p:cNvPr id="15" name="Elbow Connector 14"/>
          <p:cNvCxnSpPr>
            <a:stCxn id="5" idx="2"/>
            <a:endCxn id="4" idx="0"/>
          </p:cNvCxnSpPr>
          <p:nvPr/>
        </p:nvCxnSpPr>
        <p:spPr>
          <a:xfrm rot="16200000" flipH="1">
            <a:off x="6395402" y="1893094"/>
            <a:ext cx="419100" cy="3124517"/>
          </a:xfrm>
          <a:prstGeom prst="bentConnector3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4" idx="2"/>
            <a:endCxn id="7" idx="0"/>
          </p:cNvCxnSpPr>
          <p:nvPr/>
        </p:nvCxnSpPr>
        <p:spPr>
          <a:xfrm flipH="1">
            <a:off x="8166741" y="4550728"/>
            <a:ext cx="470" cy="606815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7" idx="2"/>
            <a:endCxn id="8" idx="0"/>
          </p:cNvCxnSpPr>
          <p:nvPr/>
        </p:nvCxnSpPr>
        <p:spPr>
          <a:xfrm rot="5400000">
            <a:off x="6897075" y="5384692"/>
            <a:ext cx="610990" cy="1928342"/>
          </a:xfrm>
          <a:prstGeom prst="bentConnector3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7" idx="2"/>
            <a:endCxn id="9" idx="0"/>
          </p:cNvCxnSpPr>
          <p:nvPr/>
        </p:nvCxnSpPr>
        <p:spPr>
          <a:xfrm rot="16200000" flipH="1">
            <a:off x="8826931" y="5383177"/>
            <a:ext cx="608902" cy="1929283"/>
          </a:xfrm>
          <a:prstGeom prst="bentConnector3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4928395" y="3673303"/>
            <a:ext cx="1883728" cy="85725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Tax Adjustment Transactions Settings (lpgen0105m000)</a:t>
            </a:r>
            <a:endParaRPr lang="en-US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5" name="Elbow Connector 34"/>
          <p:cNvCxnSpPr/>
          <p:nvPr/>
        </p:nvCxnSpPr>
        <p:spPr>
          <a:xfrm>
            <a:off x="6026309" y="4550728"/>
            <a:ext cx="2140431" cy="303407"/>
          </a:xfrm>
          <a:prstGeom prst="bentConnector3">
            <a:avLst>
              <a:gd name="adj1" fmla="val 622"/>
            </a:avLst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" idx="2"/>
          </p:cNvCxnSpPr>
          <p:nvPr/>
        </p:nvCxnSpPr>
        <p:spPr>
          <a:xfrm rot="5400000">
            <a:off x="9780648" y="1631896"/>
            <a:ext cx="209549" cy="3437363"/>
          </a:xfrm>
          <a:prstGeom prst="bentConnector2">
            <a:avLst/>
          </a:prstGeom>
          <a:ln w="25400">
            <a:solidFill>
              <a:schemeClr val="tx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48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Master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Implemented Software Components (tccom0500m000</a:t>
            </a:r>
            <a:r>
              <a:rPr lang="en-US" dirty="0" smtClean="0"/>
              <a:t>) </a:t>
            </a:r>
          </a:p>
          <a:p>
            <a:pPr lvl="1"/>
            <a:r>
              <a:rPr lang="en-US" sz="3000" dirty="0" smtClean="0"/>
              <a:t> Malaysia Localization needs to be enabled.</a:t>
            </a:r>
            <a:r>
              <a:rPr lang="en-US" sz="3000" dirty="0"/>
              <a:t/>
            </a:r>
            <a:br>
              <a:rPr lang="en-US" sz="3000" dirty="0"/>
            </a:br>
            <a:endParaRPr lang="en-US" sz="3000" dirty="0" smtClean="0"/>
          </a:p>
          <a:p>
            <a:r>
              <a:rPr lang="en-US" dirty="0" smtClean="0"/>
              <a:t>Tax </a:t>
            </a:r>
            <a:r>
              <a:rPr lang="en-US" dirty="0"/>
              <a:t>Adjustment Settings (lpgen0105m000) </a:t>
            </a:r>
            <a:endParaRPr lang="en-US" dirty="0" smtClean="0"/>
          </a:p>
          <a:p>
            <a:pPr lvl="1"/>
            <a:r>
              <a:rPr lang="en-US" sz="3000" dirty="0" smtClean="0"/>
              <a:t>Defaults </a:t>
            </a:r>
            <a:r>
              <a:rPr lang="en-US" sz="3000" dirty="0"/>
              <a:t>for tax, ledger account, dimensions, transaction type and series should be maintained.</a:t>
            </a:r>
            <a:br>
              <a:rPr lang="en-US" sz="3000" dirty="0"/>
            </a:br>
            <a:endParaRPr lang="en-US" sz="3000" dirty="0" smtClean="0"/>
          </a:p>
          <a:p>
            <a:r>
              <a:rPr lang="en-US" dirty="0" smtClean="0"/>
              <a:t>Malaysia </a:t>
            </a:r>
            <a:r>
              <a:rPr lang="en-US" dirty="0"/>
              <a:t>Parameters (lpmys0100m000) </a:t>
            </a:r>
            <a:endParaRPr lang="en-US" dirty="0" smtClean="0"/>
          </a:p>
          <a:p>
            <a:pPr lvl="1"/>
            <a:r>
              <a:rPr lang="en-US" sz="3000" dirty="0" smtClean="0"/>
              <a:t>Threshold </a:t>
            </a:r>
            <a:r>
              <a:rPr lang="en-US" sz="3000" dirty="0"/>
              <a:t>for gift transactions and number group for the gift registration should be defined.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65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Data – </a:t>
            </a:r>
            <a:r>
              <a:rPr lang="en-US" dirty="0"/>
              <a:t>Implemented Software Components 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Rounded Rectangular Callout 17"/>
          <p:cNvSpPr/>
          <p:nvPr/>
        </p:nvSpPr>
        <p:spPr>
          <a:xfrm>
            <a:off x="10008173" y="2446940"/>
            <a:ext cx="4495800" cy="1676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Malaysia Localization should be enabled in Implemented Software Components (tccom0500m000).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811" y="2465743"/>
            <a:ext cx="6877659" cy="57492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185194" y="6705600"/>
            <a:ext cx="9144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5048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alpha val="20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2147</TotalTime>
  <Words>960</Words>
  <Application>Microsoft Office PowerPoint</Application>
  <PresentationFormat>Custom</PresentationFormat>
  <Paragraphs>172</Paragraphs>
  <Slides>45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Tahoma</vt:lpstr>
      <vt:lpstr>Times New Roman</vt:lpstr>
      <vt:lpstr>FGP</vt:lpstr>
      <vt:lpstr>1_FGP</vt:lpstr>
      <vt:lpstr>PowerPoint Presentation</vt:lpstr>
      <vt:lpstr>Malaysia – Deemed Supplies Inventory Adjustments and Gifts</vt:lpstr>
      <vt:lpstr>Content</vt:lpstr>
      <vt:lpstr>Requirement</vt:lpstr>
      <vt:lpstr>Solution Overview – Inventory Adjustment</vt:lpstr>
      <vt:lpstr>Solution Overview - Gifts</vt:lpstr>
      <vt:lpstr>Solution Overview</vt:lpstr>
      <vt:lpstr>Solution Detail – Master Data</vt:lpstr>
      <vt:lpstr>Master Data – Implemented Software Components </vt:lpstr>
      <vt:lpstr>Master Data – Tax Adjustment Transactions Settings </vt:lpstr>
      <vt:lpstr>Master Data – Tax Adjustment Transactions Settings </vt:lpstr>
      <vt:lpstr>Master Data – Tax Adjustment Transactions Settings </vt:lpstr>
      <vt:lpstr>Master Data – Tax Adjustment Transactions Settings </vt:lpstr>
      <vt:lpstr>Master Data – Tax Adjustment Transactions Settings </vt:lpstr>
      <vt:lpstr>Master Data – Malaysia Parameters </vt:lpstr>
      <vt:lpstr>Master Data – Malaysia Parameters  </vt:lpstr>
      <vt:lpstr>Master Data – Malaysia Parameters</vt:lpstr>
      <vt:lpstr>Deemed Supply – Inventory Adjustments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Solution Details - Inventory Adjustment</vt:lpstr>
      <vt:lpstr>Deemed Supply - Gift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  <vt:lpstr>Solution Details  - Gift Registrations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Ramamurthy Mahesh</cp:lastModifiedBy>
  <cp:revision>142</cp:revision>
  <dcterms:created xsi:type="dcterms:W3CDTF">2014-11-18T17:06:45Z</dcterms:created>
  <dcterms:modified xsi:type="dcterms:W3CDTF">2016-10-19T13:54:37Z</dcterms:modified>
</cp:coreProperties>
</file>