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tags/tag2.xml" ContentType="application/vnd.openxmlformats-officedocument.presentationml.tags+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3.xml" ContentType="application/vnd.openxmlformats-officedocument.presentationml.tags+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4.xml" ContentType="application/vnd.openxmlformats-officedocument.presentationml.tags+xml"/>
  <Override PartName="/ppt/notesSlides/notesSlide3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5.xml" ContentType="application/vnd.openxmlformats-officedocument.presentationml.tags+xml"/>
  <Override PartName="/ppt/notesSlides/notesSlide3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handoutMasterIdLst>
    <p:handoutMasterId r:id="rId56"/>
  </p:handoutMasterIdLst>
  <p:sldIdLst>
    <p:sldId id="256" r:id="rId2"/>
    <p:sldId id="257" r:id="rId3"/>
    <p:sldId id="267" r:id="rId4"/>
    <p:sldId id="290" r:id="rId5"/>
    <p:sldId id="258" r:id="rId6"/>
    <p:sldId id="259" r:id="rId7"/>
    <p:sldId id="289" r:id="rId8"/>
    <p:sldId id="285" r:id="rId9"/>
    <p:sldId id="291" r:id="rId10"/>
    <p:sldId id="292" r:id="rId11"/>
    <p:sldId id="373" r:id="rId12"/>
    <p:sldId id="374" r:id="rId13"/>
    <p:sldId id="375" r:id="rId14"/>
    <p:sldId id="376" r:id="rId15"/>
    <p:sldId id="377" r:id="rId16"/>
    <p:sldId id="378" r:id="rId17"/>
    <p:sldId id="379" r:id="rId18"/>
    <p:sldId id="380" r:id="rId19"/>
    <p:sldId id="381" r:id="rId20"/>
    <p:sldId id="338" r:id="rId21"/>
    <p:sldId id="455" r:id="rId22"/>
    <p:sldId id="339" r:id="rId23"/>
    <p:sldId id="340" r:id="rId24"/>
    <p:sldId id="341" r:id="rId25"/>
    <p:sldId id="342" r:id="rId26"/>
    <p:sldId id="432" r:id="rId27"/>
    <p:sldId id="433" r:id="rId28"/>
    <p:sldId id="348" r:id="rId29"/>
    <p:sldId id="436" r:id="rId30"/>
    <p:sldId id="438" r:id="rId31"/>
    <p:sldId id="441" r:id="rId32"/>
    <p:sldId id="442" r:id="rId33"/>
    <p:sldId id="349" r:id="rId34"/>
    <p:sldId id="451" r:id="rId35"/>
    <p:sldId id="450" r:id="rId36"/>
    <p:sldId id="371" r:id="rId37"/>
    <p:sldId id="452" r:id="rId38"/>
    <p:sldId id="469" r:id="rId39"/>
    <p:sldId id="456" r:id="rId40"/>
    <p:sldId id="454" r:id="rId41"/>
    <p:sldId id="453" r:id="rId42"/>
    <p:sldId id="457" r:id="rId43"/>
    <p:sldId id="458" r:id="rId44"/>
    <p:sldId id="464" r:id="rId45"/>
    <p:sldId id="465" r:id="rId46"/>
    <p:sldId id="461" r:id="rId47"/>
    <p:sldId id="466" r:id="rId48"/>
    <p:sldId id="462" r:id="rId49"/>
    <p:sldId id="350" r:id="rId50"/>
    <p:sldId id="467" r:id="rId51"/>
    <p:sldId id="429" r:id="rId52"/>
    <p:sldId id="468" r:id="rId53"/>
    <p:sldId id="284" r:id="rId54"/>
  </p:sldIdLst>
  <p:sldSz cx="16257588" cy="9144000"/>
  <p:notesSz cx="6858000" cy="9144000"/>
  <p:defaultTextStyle>
    <a:defPPr>
      <a:defRPr lang="en-US"/>
    </a:defPPr>
    <a:lvl1pPr marL="0" algn="l" defTabSz="1451519" rtl="0" eaLnBrk="1" latinLnBrk="0" hangingPunct="1">
      <a:defRPr sz="2900" kern="1200">
        <a:solidFill>
          <a:schemeClr val="tx1"/>
        </a:solidFill>
        <a:latin typeface="+mn-lt"/>
        <a:ea typeface="+mn-ea"/>
        <a:cs typeface="+mn-cs"/>
      </a:defRPr>
    </a:lvl1pPr>
    <a:lvl2pPr marL="725759" algn="l" defTabSz="1451519" rtl="0" eaLnBrk="1" latinLnBrk="0" hangingPunct="1">
      <a:defRPr sz="2900" kern="1200">
        <a:solidFill>
          <a:schemeClr val="tx1"/>
        </a:solidFill>
        <a:latin typeface="+mn-lt"/>
        <a:ea typeface="+mn-ea"/>
        <a:cs typeface="+mn-cs"/>
      </a:defRPr>
    </a:lvl2pPr>
    <a:lvl3pPr marL="1451519" algn="l" defTabSz="1451519" rtl="0" eaLnBrk="1" latinLnBrk="0" hangingPunct="1">
      <a:defRPr sz="2900" kern="1200">
        <a:solidFill>
          <a:schemeClr val="tx1"/>
        </a:solidFill>
        <a:latin typeface="+mn-lt"/>
        <a:ea typeface="+mn-ea"/>
        <a:cs typeface="+mn-cs"/>
      </a:defRPr>
    </a:lvl3pPr>
    <a:lvl4pPr marL="2177278" algn="l" defTabSz="1451519" rtl="0" eaLnBrk="1" latinLnBrk="0" hangingPunct="1">
      <a:defRPr sz="2900" kern="1200">
        <a:solidFill>
          <a:schemeClr val="tx1"/>
        </a:solidFill>
        <a:latin typeface="+mn-lt"/>
        <a:ea typeface="+mn-ea"/>
        <a:cs typeface="+mn-cs"/>
      </a:defRPr>
    </a:lvl4pPr>
    <a:lvl5pPr marL="2903037" algn="l" defTabSz="1451519" rtl="0" eaLnBrk="1" latinLnBrk="0" hangingPunct="1">
      <a:defRPr sz="2900" kern="1200">
        <a:solidFill>
          <a:schemeClr val="tx1"/>
        </a:solidFill>
        <a:latin typeface="+mn-lt"/>
        <a:ea typeface="+mn-ea"/>
        <a:cs typeface="+mn-cs"/>
      </a:defRPr>
    </a:lvl5pPr>
    <a:lvl6pPr marL="3628796" algn="l" defTabSz="1451519" rtl="0" eaLnBrk="1" latinLnBrk="0" hangingPunct="1">
      <a:defRPr sz="2900" kern="1200">
        <a:solidFill>
          <a:schemeClr val="tx1"/>
        </a:solidFill>
        <a:latin typeface="+mn-lt"/>
        <a:ea typeface="+mn-ea"/>
        <a:cs typeface="+mn-cs"/>
      </a:defRPr>
    </a:lvl6pPr>
    <a:lvl7pPr marL="4354556" algn="l" defTabSz="1451519" rtl="0" eaLnBrk="1" latinLnBrk="0" hangingPunct="1">
      <a:defRPr sz="2900" kern="1200">
        <a:solidFill>
          <a:schemeClr val="tx1"/>
        </a:solidFill>
        <a:latin typeface="+mn-lt"/>
        <a:ea typeface="+mn-ea"/>
        <a:cs typeface="+mn-cs"/>
      </a:defRPr>
    </a:lvl7pPr>
    <a:lvl8pPr marL="5080315" algn="l" defTabSz="1451519" rtl="0" eaLnBrk="1" latinLnBrk="0" hangingPunct="1">
      <a:defRPr sz="2900" kern="1200">
        <a:solidFill>
          <a:schemeClr val="tx1"/>
        </a:solidFill>
        <a:latin typeface="+mn-lt"/>
        <a:ea typeface="+mn-ea"/>
        <a:cs typeface="+mn-cs"/>
      </a:defRPr>
    </a:lvl8pPr>
    <a:lvl9pPr marL="5806074" algn="l" defTabSz="1451519" rtl="0" eaLnBrk="1" latinLnBrk="0" hangingPunct="1">
      <a:defRPr sz="2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68">
          <p15:clr>
            <a:srgbClr val="A4A3A4"/>
          </p15:clr>
        </p15:guide>
        <p15:guide id="2" pos="1295">
          <p15:clr>
            <a:srgbClr val="A4A3A4"/>
          </p15:clr>
        </p15:guide>
        <p15:guide id="3" pos="5120">
          <p15:clr>
            <a:srgbClr val="A4A3A4"/>
          </p15:clr>
        </p15:guide>
        <p15:guide id="4" pos="914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rel Slijkhuis" initials="KS" lastIdx="2" clrIdx="0">
    <p:extLst>
      <p:ext uri="{19B8F6BF-5375-455C-9EA6-DF929625EA0E}">
        <p15:presenceInfo xmlns:p15="http://schemas.microsoft.com/office/powerpoint/2012/main" userId="S-1-5-21-938813117-458837582-310601177-49647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40CC"/>
    <a:srgbClr val="E63262"/>
    <a:srgbClr val="D5000E"/>
    <a:srgbClr val="515359"/>
    <a:srgbClr val="FFDC00"/>
    <a:srgbClr val="96CC28"/>
    <a:srgbClr val="7533A6"/>
    <a:srgbClr val="00998E"/>
    <a:srgbClr val="A6000B"/>
    <a:srgbClr val="686B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3" autoAdjust="0"/>
    <p:restoredTop sz="95441" autoAdjust="0"/>
  </p:normalViewPr>
  <p:slideViewPr>
    <p:cSldViewPr>
      <p:cViewPr varScale="1">
        <p:scale>
          <a:sx n="61" d="100"/>
          <a:sy n="61" d="100"/>
        </p:scale>
        <p:origin x="102" y="252"/>
      </p:cViewPr>
      <p:guideLst>
        <p:guide orient="horz" pos="968"/>
        <p:guide pos="1295"/>
        <p:guide pos="5120"/>
        <p:guide pos="9144"/>
      </p:guideLst>
    </p:cSldViewPr>
  </p:slideViewPr>
  <p:notesTextViewPr>
    <p:cViewPr>
      <p:scale>
        <a:sx n="1" d="1"/>
        <a:sy n="1" d="1"/>
      </p:scale>
      <p:origin x="0" y="0"/>
    </p:cViewPr>
  </p:notesTextViewPr>
  <p:sorterViewPr>
    <p:cViewPr varScale="1">
      <p:scale>
        <a:sx n="100" d="100"/>
        <a:sy n="100" d="100"/>
      </p:scale>
      <p:origin x="0" y="18144"/>
    </p:cViewPr>
  </p:sorterViewPr>
  <p:notesViewPr>
    <p:cSldViewPr>
      <p:cViewPr varScale="1">
        <p:scale>
          <a:sx n="84" d="100"/>
          <a:sy n="84" d="100"/>
        </p:scale>
        <p:origin x="-2364"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5D19A-9C69-44CA-9437-7B0A653C563C}"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B7870A43-34B1-41A2-B36F-33F18E8197D2}">
      <dgm:prSet custT="1"/>
      <dgm:spPr/>
      <dgm:t>
        <a:bodyPr/>
        <a:lstStyle/>
        <a:p>
          <a:pPr rtl="0"/>
          <a:r>
            <a:rPr lang="en-US" sz="2000" dirty="0" smtClean="0"/>
            <a:t> </a:t>
          </a:r>
          <a:br>
            <a:rPr lang="en-US" sz="2000" dirty="0" smtClean="0"/>
          </a:br>
          <a:r>
            <a:rPr lang="en-US" sz="3000" dirty="0" smtClean="0"/>
            <a:t>Credit Control</a:t>
          </a:r>
          <a:endParaRPr lang="en-US" sz="3000" dirty="0"/>
        </a:p>
      </dgm:t>
    </dgm:pt>
    <dgm:pt modelId="{F714536A-7FC0-440C-9A22-88A2C7DB5067}" type="parTrans" cxnId="{4DB3D63F-2445-4BCA-B2BA-7F6611A00BE8}">
      <dgm:prSet/>
      <dgm:spPr/>
      <dgm:t>
        <a:bodyPr/>
        <a:lstStyle/>
        <a:p>
          <a:endParaRPr lang="en-US"/>
        </a:p>
      </dgm:t>
    </dgm:pt>
    <dgm:pt modelId="{1844905D-F199-4183-AE15-3298F11A9AF1}" type="sibTrans" cxnId="{4DB3D63F-2445-4BCA-B2BA-7F6611A00BE8}">
      <dgm:prSet/>
      <dgm:spPr/>
      <dgm:t>
        <a:bodyPr/>
        <a:lstStyle/>
        <a:p>
          <a:endParaRPr lang="en-US"/>
        </a:p>
      </dgm:t>
    </dgm:pt>
    <dgm:pt modelId="{DBF98A3E-70A1-4A59-A133-F7907F67C241}">
      <dgm:prSet custT="1"/>
      <dgm:spPr/>
      <dgm:t>
        <a:bodyPr/>
        <a:lstStyle/>
        <a:p>
          <a:pPr rtl="0"/>
          <a:endParaRPr lang="en-US" sz="2000" baseline="0" dirty="0" smtClean="0"/>
        </a:p>
        <a:p>
          <a:pPr rtl="0"/>
          <a:r>
            <a:rPr lang="en-US" sz="3000" baseline="0" dirty="0" smtClean="0"/>
            <a:t>Assessing Receivables/</a:t>
          </a:r>
          <a:br>
            <a:rPr lang="en-US" sz="3000" baseline="0" dirty="0" smtClean="0"/>
          </a:br>
          <a:r>
            <a:rPr lang="en-US" sz="3000" baseline="0" dirty="0" smtClean="0"/>
            <a:t>Payables</a:t>
          </a:r>
          <a:endParaRPr lang="en-US" sz="3000" dirty="0"/>
        </a:p>
      </dgm:t>
    </dgm:pt>
    <dgm:pt modelId="{B3C999D6-CD9F-4B11-BEA1-2F8C4DE633F3}" type="parTrans" cxnId="{B7DAF815-1527-4B50-8228-35BB91A900B2}">
      <dgm:prSet/>
      <dgm:spPr/>
      <dgm:t>
        <a:bodyPr/>
        <a:lstStyle/>
        <a:p>
          <a:endParaRPr lang="en-US"/>
        </a:p>
      </dgm:t>
    </dgm:pt>
    <dgm:pt modelId="{76BBD13C-165D-4E57-8519-73F5D98657DB}" type="sibTrans" cxnId="{B7DAF815-1527-4B50-8228-35BB91A900B2}">
      <dgm:prSet/>
      <dgm:spPr/>
      <dgm:t>
        <a:bodyPr/>
        <a:lstStyle/>
        <a:p>
          <a:endParaRPr lang="en-US"/>
        </a:p>
      </dgm:t>
    </dgm:pt>
    <dgm:pt modelId="{99F2A0F0-DAEE-454E-ACBB-91CEE46644B0}">
      <dgm:prSet custT="1"/>
      <dgm:spPr/>
      <dgm:t>
        <a:bodyPr/>
        <a:lstStyle/>
        <a:p>
          <a:pPr rtl="0"/>
          <a:r>
            <a:rPr lang="en-US" sz="3000" baseline="0" dirty="0" smtClean="0"/>
            <a:t>Monthly Bad Debt Relief/ Recovery Processing</a:t>
          </a:r>
          <a:endParaRPr lang="en-US" sz="3000" dirty="0"/>
        </a:p>
      </dgm:t>
    </dgm:pt>
    <dgm:pt modelId="{BC893E66-4109-4EBF-8ADB-B80F424A15B7}" type="parTrans" cxnId="{67C06B8E-9734-4866-83A6-AA5A48EF4BBE}">
      <dgm:prSet/>
      <dgm:spPr/>
      <dgm:t>
        <a:bodyPr/>
        <a:lstStyle/>
        <a:p>
          <a:endParaRPr lang="en-US"/>
        </a:p>
      </dgm:t>
    </dgm:pt>
    <dgm:pt modelId="{8FD4CF76-E167-49D3-9D3F-3A4DF59CEBC0}" type="sibTrans" cxnId="{67C06B8E-9734-4866-83A6-AA5A48EF4BBE}">
      <dgm:prSet/>
      <dgm:spPr/>
      <dgm:t>
        <a:bodyPr/>
        <a:lstStyle/>
        <a:p>
          <a:endParaRPr lang="en-US"/>
        </a:p>
      </dgm:t>
    </dgm:pt>
    <dgm:pt modelId="{72CBAC41-958F-4E82-B4CF-21CE4309BA60}">
      <dgm:prSet custT="1"/>
      <dgm:spPr/>
      <dgm:t>
        <a:bodyPr/>
        <a:lstStyle/>
        <a:p>
          <a:pPr rtl="0"/>
          <a:r>
            <a:rPr lang="en-US" sz="3000" dirty="0" smtClean="0"/>
            <a:t>Tax Declaration</a:t>
          </a:r>
          <a:endParaRPr lang="en-US" sz="3000" dirty="0"/>
        </a:p>
      </dgm:t>
    </dgm:pt>
    <dgm:pt modelId="{D56BF37A-CFD5-4A1E-A8DA-D61D61287357}" type="parTrans" cxnId="{81243DC2-4486-4BDA-A979-75CABC71CFE5}">
      <dgm:prSet/>
      <dgm:spPr/>
      <dgm:t>
        <a:bodyPr/>
        <a:lstStyle/>
        <a:p>
          <a:endParaRPr lang="en-US"/>
        </a:p>
      </dgm:t>
    </dgm:pt>
    <dgm:pt modelId="{21AE4A7C-A5CC-4A2A-BD38-7F5897CC995F}" type="sibTrans" cxnId="{81243DC2-4486-4BDA-A979-75CABC71CFE5}">
      <dgm:prSet/>
      <dgm:spPr/>
      <dgm:t>
        <a:bodyPr/>
        <a:lstStyle/>
        <a:p>
          <a:endParaRPr lang="en-US"/>
        </a:p>
      </dgm:t>
    </dgm:pt>
    <dgm:pt modelId="{560795F3-BEF1-45F4-BF62-002A1D9038AF}" type="pres">
      <dgm:prSet presAssocID="{66A5D19A-9C69-44CA-9437-7B0A653C563C}" presName="CompostProcess" presStyleCnt="0">
        <dgm:presLayoutVars>
          <dgm:dir/>
          <dgm:resizeHandles val="exact"/>
        </dgm:presLayoutVars>
      </dgm:prSet>
      <dgm:spPr/>
      <dgm:t>
        <a:bodyPr/>
        <a:lstStyle/>
        <a:p>
          <a:endParaRPr lang="en-US"/>
        </a:p>
      </dgm:t>
    </dgm:pt>
    <dgm:pt modelId="{27E4D31E-3780-4051-B385-1815743EC3E0}" type="pres">
      <dgm:prSet presAssocID="{66A5D19A-9C69-44CA-9437-7B0A653C563C}" presName="arrow" presStyleLbl="bgShp" presStyleIdx="0" presStyleCnt="1" custScaleX="117647" custLinFactNeighborX="12704"/>
      <dgm:spPr/>
    </dgm:pt>
    <dgm:pt modelId="{46FEEAC2-D919-42B1-A538-79EEAD6B2E81}" type="pres">
      <dgm:prSet presAssocID="{66A5D19A-9C69-44CA-9437-7B0A653C563C}" presName="linearProcess" presStyleCnt="0"/>
      <dgm:spPr/>
    </dgm:pt>
    <dgm:pt modelId="{7CDF895B-7F3E-4C20-B1A5-0BE4D9440A7A}" type="pres">
      <dgm:prSet presAssocID="{B7870A43-34B1-41A2-B36F-33F18E8197D2}" presName="textNode" presStyleLbl="node1" presStyleIdx="0" presStyleCnt="4" custScaleX="72999" custScaleY="112952" custLinFactNeighborX="1043" custLinFactNeighborY="100">
        <dgm:presLayoutVars>
          <dgm:bulletEnabled val="1"/>
        </dgm:presLayoutVars>
      </dgm:prSet>
      <dgm:spPr/>
      <dgm:t>
        <a:bodyPr/>
        <a:lstStyle/>
        <a:p>
          <a:endParaRPr lang="en-US"/>
        </a:p>
      </dgm:t>
    </dgm:pt>
    <dgm:pt modelId="{119FC289-C58C-4B10-B12C-25DB281FAAF4}" type="pres">
      <dgm:prSet presAssocID="{1844905D-F199-4183-AE15-3298F11A9AF1}" presName="sibTrans" presStyleCnt="0"/>
      <dgm:spPr/>
    </dgm:pt>
    <dgm:pt modelId="{C0435695-FE4C-4556-AF0F-674F650E72E3}" type="pres">
      <dgm:prSet presAssocID="{DBF98A3E-70A1-4A59-A133-F7907F67C241}" presName="textNode" presStyleLbl="node1" presStyleIdx="1" presStyleCnt="4" custScaleX="72999" custScaleY="112952" custLinFactNeighborX="-6556" custLinFactNeighborY="100">
        <dgm:presLayoutVars>
          <dgm:bulletEnabled val="1"/>
        </dgm:presLayoutVars>
      </dgm:prSet>
      <dgm:spPr/>
      <dgm:t>
        <a:bodyPr/>
        <a:lstStyle/>
        <a:p>
          <a:endParaRPr lang="en-US"/>
        </a:p>
      </dgm:t>
    </dgm:pt>
    <dgm:pt modelId="{52E5980E-EB1A-421F-8C68-07691610F5BE}" type="pres">
      <dgm:prSet presAssocID="{76BBD13C-165D-4E57-8519-73F5D98657DB}" presName="sibTrans" presStyleCnt="0"/>
      <dgm:spPr/>
    </dgm:pt>
    <dgm:pt modelId="{13B6B058-E066-4C50-99DC-66AF80652EF2}" type="pres">
      <dgm:prSet presAssocID="{99F2A0F0-DAEE-454E-ACBB-91CEE46644B0}" presName="textNode" presStyleLbl="node1" presStyleIdx="2" presStyleCnt="4" custScaleX="72999" custScaleY="112952" custLinFactNeighborX="-14155" custLinFactNeighborY="100">
        <dgm:presLayoutVars>
          <dgm:bulletEnabled val="1"/>
        </dgm:presLayoutVars>
      </dgm:prSet>
      <dgm:spPr/>
      <dgm:t>
        <a:bodyPr/>
        <a:lstStyle/>
        <a:p>
          <a:endParaRPr lang="en-US"/>
        </a:p>
      </dgm:t>
    </dgm:pt>
    <dgm:pt modelId="{D3F9A5F3-72C7-4165-9D2E-A0E99C11770B}" type="pres">
      <dgm:prSet presAssocID="{8FD4CF76-E167-49D3-9D3F-3A4DF59CEBC0}" presName="sibTrans" presStyleCnt="0"/>
      <dgm:spPr/>
    </dgm:pt>
    <dgm:pt modelId="{1BDC79D3-3055-4E80-9F7B-8FE918C8898B}" type="pres">
      <dgm:prSet presAssocID="{72CBAC41-958F-4E82-B4CF-21CE4309BA60}" presName="textNode" presStyleLbl="node1" presStyleIdx="3" presStyleCnt="4" custScaleX="72999" custScaleY="112952" custLinFactNeighborX="-29353" custLinFactNeighborY="100">
        <dgm:presLayoutVars>
          <dgm:bulletEnabled val="1"/>
        </dgm:presLayoutVars>
      </dgm:prSet>
      <dgm:spPr/>
      <dgm:t>
        <a:bodyPr/>
        <a:lstStyle/>
        <a:p>
          <a:endParaRPr lang="en-US"/>
        </a:p>
      </dgm:t>
    </dgm:pt>
  </dgm:ptLst>
  <dgm:cxnLst>
    <dgm:cxn modelId="{67C06B8E-9734-4866-83A6-AA5A48EF4BBE}" srcId="{66A5D19A-9C69-44CA-9437-7B0A653C563C}" destId="{99F2A0F0-DAEE-454E-ACBB-91CEE46644B0}" srcOrd="2" destOrd="0" parTransId="{BC893E66-4109-4EBF-8ADB-B80F424A15B7}" sibTransId="{8FD4CF76-E167-49D3-9D3F-3A4DF59CEBC0}"/>
    <dgm:cxn modelId="{81243DC2-4486-4BDA-A979-75CABC71CFE5}" srcId="{66A5D19A-9C69-44CA-9437-7B0A653C563C}" destId="{72CBAC41-958F-4E82-B4CF-21CE4309BA60}" srcOrd="3" destOrd="0" parTransId="{D56BF37A-CFD5-4A1E-A8DA-D61D61287357}" sibTransId="{21AE4A7C-A5CC-4A2A-BD38-7F5897CC995F}"/>
    <dgm:cxn modelId="{1F8AC9B9-9BFD-4A23-9565-CAC8F8AA9F65}" type="presOf" srcId="{DBF98A3E-70A1-4A59-A133-F7907F67C241}" destId="{C0435695-FE4C-4556-AF0F-674F650E72E3}" srcOrd="0" destOrd="0" presId="urn:microsoft.com/office/officeart/2005/8/layout/hProcess9"/>
    <dgm:cxn modelId="{B7DAF815-1527-4B50-8228-35BB91A900B2}" srcId="{66A5D19A-9C69-44CA-9437-7B0A653C563C}" destId="{DBF98A3E-70A1-4A59-A133-F7907F67C241}" srcOrd="1" destOrd="0" parTransId="{B3C999D6-CD9F-4B11-BEA1-2F8C4DE633F3}" sibTransId="{76BBD13C-165D-4E57-8519-73F5D98657DB}"/>
    <dgm:cxn modelId="{24D086DA-E4A4-4C95-AA60-95F538EC8859}" type="presOf" srcId="{66A5D19A-9C69-44CA-9437-7B0A653C563C}" destId="{560795F3-BEF1-45F4-BF62-002A1D9038AF}" srcOrd="0" destOrd="0" presId="urn:microsoft.com/office/officeart/2005/8/layout/hProcess9"/>
    <dgm:cxn modelId="{8A376BDB-76C9-495B-9612-9D91E04FB32E}" type="presOf" srcId="{B7870A43-34B1-41A2-B36F-33F18E8197D2}" destId="{7CDF895B-7F3E-4C20-B1A5-0BE4D9440A7A}" srcOrd="0" destOrd="0" presId="urn:microsoft.com/office/officeart/2005/8/layout/hProcess9"/>
    <dgm:cxn modelId="{E90B641A-3DE1-4256-906A-74C8DF69FB1A}" type="presOf" srcId="{72CBAC41-958F-4E82-B4CF-21CE4309BA60}" destId="{1BDC79D3-3055-4E80-9F7B-8FE918C8898B}" srcOrd="0" destOrd="0" presId="urn:microsoft.com/office/officeart/2005/8/layout/hProcess9"/>
    <dgm:cxn modelId="{F0C6DB5A-0991-4DA0-B4D8-C49ECB712025}" type="presOf" srcId="{99F2A0F0-DAEE-454E-ACBB-91CEE46644B0}" destId="{13B6B058-E066-4C50-99DC-66AF80652EF2}" srcOrd="0" destOrd="0" presId="urn:microsoft.com/office/officeart/2005/8/layout/hProcess9"/>
    <dgm:cxn modelId="{4DB3D63F-2445-4BCA-B2BA-7F6611A00BE8}" srcId="{66A5D19A-9C69-44CA-9437-7B0A653C563C}" destId="{B7870A43-34B1-41A2-B36F-33F18E8197D2}" srcOrd="0" destOrd="0" parTransId="{F714536A-7FC0-440C-9A22-88A2C7DB5067}" sibTransId="{1844905D-F199-4183-AE15-3298F11A9AF1}"/>
    <dgm:cxn modelId="{0C96CB4C-E28D-4095-A711-92873BAE654F}" type="presParOf" srcId="{560795F3-BEF1-45F4-BF62-002A1D9038AF}" destId="{27E4D31E-3780-4051-B385-1815743EC3E0}" srcOrd="0" destOrd="0" presId="urn:microsoft.com/office/officeart/2005/8/layout/hProcess9"/>
    <dgm:cxn modelId="{F568A599-9CA0-421F-B499-50B1600130D1}" type="presParOf" srcId="{560795F3-BEF1-45F4-BF62-002A1D9038AF}" destId="{46FEEAC2-D919-42B1-A538-79EEAD6B2E81}" srcOrd="1" destOrd="0" presId="urn:microsoft.com/office/officeart/2005/8/layout/hProcess9"/>
    <dgm:cxn modelId="{57B7D166-1EA3-4468-98EC-B9B2754D4372}" type="presParOf" srcId="{46FEEAC2-D919-42B1-A538-79EEAD6B2E81}" destId="{7CDF895B-7F3E-4C20-B1A5-0BE4D9440A7A}" srcOrd="0" destOrd="0" presId="urn:microsoft.com/office/officeart/2005/8/layout/hProcess9"/>
    <dgm:cxn modelId="{1A170527-819F-44D9-9F4B-3001DFF3032F}" type="presParOf" srcId="{46FEEAC2-D919-42B1-A538-79EEAD6B2E81}" destId="{119FC289-C58C-4B10-B12C-25DB281FAAF4}" srcOrd="1" destOrd="0" presId="urn:microsoft.com/office/officeart/2005/8/layout/hProcess9"/>
    <dgm:cxn modelId="{E8AFDF09-BBBD-4CEE-87B2-F479D4E8E499}" type="presParOf" srcId="{46FEEAC2-D919-42B1-A538-79EEAD6B2E81}" destId="{C0435695-FE4C-4556-AF0F-674F650E72E3}" srcOrd="2" destOrd="0" presId="urn:microsoft.com/office/officeart/2005/8/layout/hProcess9"/>
    <dgm:cxn modelId="{08C723A8-92C9-49C4-B787-4F2973DA3AD8}" type="presParOf" srcId="{46FEEAC2-D919-42B1-A538-79EEAD6B2E81}" destId="{52E5980E-EB1A-421F-8C68-07691610F5BE}" srcOrd="3" destOrd="0" presId="urn:microsoft.com/office/officeart/2005/8/layout/hProcess9"/>
    <dgm:cxn modelId="{4534AF69-BF07-4A57-B6E5-37367F8B355A}" type="presParOf" srcId="{46FEEAC2-D919-42B1-A538-79EEAD6B2E81}" destId="{13B6B058-E066-4C50-99DC-66AF80652EF2}" srcOrd="4" destOrd="0" presId="urn:microsoft.com/office/officeart/2005/8/layout/hProcess9"/>
    <dgm:cxn modelId="{51BA068A-F9B9-40A6-8B79-7FF97871095A}" type="presParOf" srcId="{46FEEAC2-D919-42B1-A538-79EEAD6B2E81}" destId="{D3F9A5F3-72C7-4165-9D2E-A0E99C11770B}" srcOrd="5" destOrd="0" presId="urn:microsoft.com/office/officeart/2005/8/layout/hProcess9"/>
    <dgm:cxn modelId="{1C44EB82-958D-4214-A222-77D5F52DF0CE}" type="presParOf" srcId="{46FEEAC2-D919-42B1-A538-79EEAD6B2E81}" destId="{1BDC79D3-3055-4E80-9F7B-8FE918C8898B}" srcOrd="6"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A5D19A-9C69-44CA-9437-7B0A653C563C}"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B7870A43-34B1-41A2-B36F-33F18E8197D2}">
      <dgm:prSet custT="1"/>
      <dgm:spPr>
        <a:gradFill rotWithShape="0">
          <a:gsLst>
            <a:gs pos="0">
              <a:srgbClr val="92D050"/>
            </a:gs>
            <a:gs pos="74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dgm:spPr>
      <dgm:t>
        <a:bodyPr/>
        <a:lstStyle/>
        <a:p>
          <a:pPr rtl="0"/>
          <a:r>
            <a:rPr lang="en-US" sz="2000" dirty="0" smtClean="0"/>
            <a:t> </a:t>
          </a:r>
          <a:br>
            <a:rPr lang="en-US" sz="2000" dirty="0" smtClean="0"/>
          </a:br>
          <a:r>
            <a:rPr lang="en-US" sz="3000" dirty="0" smtClean="0">
              <a:solidFill>
                <a:schemeClr val="tx1"/>
              </a:solidFill>
            </a:rPr>
            <a:t>Credit Control</a:t>
          </a:r>
          <a:endParaRPr lang="en-US" sz="3000" dirty="0">
            <a:solidFill>
              <a:schemeClr val="tx1"/>
            </a:solidFill>
          </a:endParaRPr>
        </a:p>
      </dgm:t>
    </dgm:pt>
    <dgm:pt modelId="{F714536A-7FC0-440C-9A22-88A2C7DB5067}" type="parTrans" cxnId="{4DB3D63F-2445-4BCA-B2BA-7F6611A00BE8}">
      <dgm:prSet/>
      <dgm:spPr/>
      <dgm:t>
        <a:bodyPr/>
        <a:lstStyle/>
        <a:p>
          <a:endParaRPr lang="en-US"/>
        </a:p>
      </dgm:t>
    </dgm:pt>
    <dgm:pt modelId="{1844905D-F199-4183-AE15-3298F11A9AF1}" type="sibTrans" cxnId="{4DB3D63F-2445-4BCA-B2BA-7F6611A00BE8}">
      <dgm:prSet/>
      <dgm:spPr/>
      <dgm:t>
        <a:bodyPr/>
        <a:lstStyle/>
        <a:p>
          <a:endParaRPr lang="en-US"/>
        </a:p>
      </dgm:t>
    </dgm:pt>
    <dgm:pt modelId="{DBF98A3E-70A1-4A59-A133-F7907F67C241}">
      <dgm:prSet custT="1"/>
      <dgm:spPr/>
      <dgm:t>
        <a:bodyPr/>
        <a:lstStyle/>
        <a:p>
          <a:pPr rtl="0"/>
          <a:endParaRPr lang="en-US" sz="2000" baseline="0" dirty="0" smtClean="0"/>
        </a:p>
        <a:p>
          <a:pPr rtl="0"/>
          <a:r>
            <a:rPr lang="en-US" sz="3000" baseline="0" dirty="0" smtClean="0"/>
            <a:t>Assessing Receivables/</a:t>
          </a:r>
          <a:br>
            <a:rPr lang="en-US" sz="3000" baseline="0" dirty="0" smtClean="0"/>
          </a:br>
          <a:r>
            <a:rPr lang="en-US" sz="3000" baseline="0" dirty="0" smtClean="0"/>
            <a:t>Payables</a:t>
          </a:r>
          <a:endParaRPr lang="en-US" sz="3000" dirty="0"/>
        </a:p>
      </dgm:t>
    </dgm:pt>
    <dgm:pt modelId="{B3C999D6-CD9F-4B11-BEA1-2F8C4DE633F3}" type="parTrans" cxnId="{B7DAF815-1527-4B50-8228-35BB91A900B2}">
      <dgm:prSet/>
      <dgm:spPr/>
      <dgm:t>
        <a:bodyPr/>
        <a:lstStyle/>
        <a:p>
          <a:endParaRPr lang="en-US"/>
        </a:p>
      </dgm:t>
    </dgm:pt>
    <dgm:pt modelId="{76BBD13C-165D-4E57-8519-73F5D98657DB}" type="sibTrans" cxnId="{B7DAF815-1527-4B50-8228-35BB91A900B2}">
      <dgm:prSet/>
      <dgm:spPr/>
      <dgm:t>
        <a:bodyPr/>
        <a:lstStyle/>
        <a:p>
          <a:endParaRPr lang="en-US"/>
        </a:p>
      </dgm:t>
    </dgm:pt>
    <dgm:pt modelId="{99F2A0F0-DAEE-454E-ACBB-91CEE46644B0}">
      <dgm:prSet custT="1"/>
      <dgm:spPr/>
      <dgm:t>
        <a:bodyPr/>
        <a:lstStyle/>
        <a:p>
          <a:pPr rtl="0"/>
          <a:r>
            <a:rPr lang="en-US" sz="3000" baseline="0" dirty="0" smtClean="0"/>
            <a:t>Monthly Bad Debt Relief/ Recovery Processing</a:t>
          </a:r>
          <a:endParaRPr lang="en-US" sz="3000" dirty="0"/>
        </a:p>
      </dgm:t>
    </dgm:pt>
    <dgm:pt modelId="{BC893E66-4109-4EBF-8ADB-B80F424A15B7}" type="parTrans" cxnId="{67C06B8E-9734-4866-83A6-AA5A48EF4BBE}">
      <dgm:prSet/>
      <dgm:spPr/>
      <dgm:t>
        <a:bodyPr/>
        <a:lstStyle/>
        <a:p>
          <a:endParaRPr lang="en-US"/>
        </a:p>
      </dgm:t>
    </dgm:pt>
    <dgm:pt modelId="{8FD4CF76-E167-49D3-9D3F-3A4DF59CEBC0}" type="sibTrans" cxnId="{67C06B8E-9734-4866-83A6-AA5A48EF4BBE}">
      <dgm:prSet/>
      <dgm:spPr/>
      <dgm:t>
        <a:bodyPr/>
        <a:lstStyle/>
        <a:p>
          <a:endParaRPr lang="en-US"/>
        </a:p>
      </dgm:t>
    </dgm:pt>
    <dgm:pt modelId="{72CBAC41-958F-4E82-B4CF-21CE4309BA60}">
      <dgm:prSet custT="1"/>
      <dgm:spPr/>
      <dgm:t>
        <a:bodyPr/>
        <a:lstStyle/>
        <a:p>
          <a:pPr rtl="0"/>
          <a:r>
            <a:rPr lang="en-US" sz="3000" dirty="0" smtClean="0"/>
            <a:t>Tax Declaration</a:t>
          </a:r>
          <a:endParaRPr lang="en-US" sz="3000" dirty="0"/>
        </a:p>
      </dgm:t>
    </dgm:pt>
    <dgm:pt modelId="{D56BF37A-CFD5-4A1E-A8DA-D61D61287357}" type="parTrans" cxnId="{81243DC2-4486-4BDA-A979-75CABC71CFE5}">
      <dgm:prSet/>
      <dgm:spPr/>
      <dgm:t>
        <a:bodyPr/>
        <a:lstStyle/>
        <a:p>
          <a:endParaRPr lang="en-US"/>
        </a:p>
      </dgm:t>
    </dgm:pt>
    <dgm:pt modelId="{21AE4A7C-A5CC-4A2A-BD38-7F5897CC995F}" type="sibTrans" cxnId="{81243DC2-4486-4BDA-A979-75CABC71CFE5}">
      <dgm:prSet/>
      <dgm:spPr/>
      <dgm:t>
        <a:bodyPr/>
        <a:lstStyle/>
        <a:p>
          <a:endParaRPr lang="en-US"/>
        </a:p>
      </dgm:t>
    </dgm:pt>
    <dgm:pt modelId="{560795F3-BEF1-45F4-BF62-002A1D9038AF}" type="pres">
      <dgm:prSet presAssocID="{66A5D19A-9C69-44CA-9437-7B0A653C563C}" presName="CompostProcess" presStyleCnt="0">
        <dgm:presLayoutVars>
          <dgm:dir/>
          <dgm:resizeHandles val="exact"/>
        </dgm:presLayoutVars>
      </dgm:prSet>
      <dgm:spPr/>
      <dgm:t>
        <a:bodyPr/>
        <a:lstStyle/>
        <a:p>
          <a:endParaRPr lang="en-US"/>
        </a:p>
      </dgm:t>
    </dgm:pt>
    <dgm:pt modelId="{27E4D31E-3780-4051-B385-1815743EC3E0}" type="pres">
      <dgm:prSet presAssocID="{66A5D19A-9C69-44CA-9437-7B0A653C563C}" presName="arrow" presStyleLbl="bgShp" presStyleIdx="0" presStyleCnt="1" custScaleX="117647" custLinFactNeighborX="12704"/>
      <dgm:spPr/>
    </dgm:pt>
    <dgm:pt modelId="{46FEEAC2-D919-42B1-A538-79EEAD6B2E81}" type="pres">
      <dgm:prSet presAssocID="{66A5D19A-9C69-44CA-9437-7B0A653C563C}" presName="linearProcess" presStyleCnt="0"/>
      <dgm:spPr/>
    </dgm:pt>
    <dgm:pt modelId="{7CDF895B-7F3E-4C20-B1A5-0BE4D9440A7A}" type="pres">
      <dgm:prSet presAssocID="{B7870A43-34B1-41A2-B36F-33F18E8197D2}" presName="textNode" presStyleLbl="node1" presStyleIdx="0" presStyleCnt="4" custScaleX="72999" custScaleY="112952" custLinFactNeighborX="1043" custLinFactNeighborY="100">
        <dgm:presLayoutVars>
          <dgm:bulletEnabled val="1"/>
        </dgm:presLayoutVars>
      </dgm:prSet>
      <dgm:spPr/>
      <dgm:t>
        <a:bodyPr/>
        <a:lstStyle/>
        <a:p>
          <a:endParaRPr lang="en-US"/>
        </a:p>
      </dgm:t>
    </dgm:pt>
    <dgm:pt modelId="{119FC289-C58C-4B10-B12C-25DB281FAAF4}" type="pres">
      <dgm:prSet presAssocID="{1844905D-F199-4183-AE15-3298F11A9AF1}" presName="sibTrans" presStyleCnt="0"/>
      <dgm:spPr/>
    </dgm:pt>
    <dgm:pt modelId="{C0435695-FE4C-4556-AF0F-674F650E72E3}" type="pres">
      <dgm:prSet presAssocID="{DBF98A3E-70A1-4A59-A133-F7907F67C241}" presName="textNode" presStyleLbl="node1" presStyleIdx="1" presStyleCnt="4" custScaleX="72999" custScaleY="112952" custLinFactNeighborX="-6556" custLinFactNeighborY="100">
        <dgm:presLayoutVars>
          <dgm:bulletEnabled val="1"/>
        </dgm:presLayoutVars>
      </dgm:prSet>
      <dgm:spPr/>
      <dgm:t>
        <a:bodyPr/>
        <a:lstStyle/>
        <a:p>
          <a:endParaRPr lang="en-US"/>
        </a:p>
      </dgm:t>
    </dgm:pt>
    <dgm:pt modelId="{52E5980E-EB1A-421F-8C68-07691610F5BE}" type="pres">
      <dgm:prSet presAssocID="{76BBD13C-165D-4E57-8519-73F5D98657DB}" presName="sibTrans" presStyleCnt="0"/>
      <dgm:spPr/>
    </dgm:pt>
    <dgm:pt modelId="{13B6B058-E066-4C50-99DC-66AF80652EF2}" type="pres">
      <dgm:prSet presAssocID="{99F2A0F0-DAEE-454E-ACBB-91CEE46644B0}" presName="textNode" presStyleLbl="node1" presStyleIdx="2" presStyleCnt="4" custScaleX="72999" custScaleY="112952" custLinFactNeighborX="-14155" custLinFactNeighborY="100">
        <dgm:presLayoutVars>
          <dgm:bulletEnabled val="1"/>
        </dgm:presLayoutVars>
      </dgm:prSet>
      <dgm:spPr/>
      <dgm:t>
        <a:bodyPr/>
        <a:lstStyle/>
        <a:p>
          <a:endParaRPr lang="en-US"/>
        </a:p>
      </dgm:t>
    </dgm:pt>
    <dgm:pt modelId="{D3F9A5F3-72C7-4165-9D2E-A0E99C11770B}" type="pres">
      <dgm:prSet presAssocID="{8FD4CF76-E167-49D3-9D3F-3A4DF59CEBC0}" presName="sibTrans" presStyleCnt="0"/>
      <dgm:spPr/>
    </dgm:pt>
    <dgm:pt modelId="{1BDC79D3-3055-4E80-9F7B-8FE918C8898B}" type="pres">
      <dgm:prSet presAssocID="{72CBAC41-958F-4E82-B4CF-21CE4309BA60}" presName="textNode" presStyleLbl="node1" presStyleIdx="3" presStyleCnt="4" custScaleX="72999" custScaleY="112952" custLinFactNeighborX="-29353" custLinFactNeighborY="100">
        <dgm:presLayoutVars>
          <dgm:bulletEnabled val="1"/>
        </dgm:presLayoutVars>
      </dgm:prSet>
      <dgm:spPr/>
      <dgm:t>
        <a:bodyPr/>
        <a:lstStyle/>
        <a:p>
          <a:endParaRPr lang="en-US"/>
        </a:p>
      </dgm:t>
    </dgm:pt>
  </dgm:ptLst>
  <dgm:cxnLst>
    <dgm:cxn modelId="{67C06B8E-9734-4866-83A6-AA5A48EF4BBE}" srcId="{66A5D19A-9C69-44CA-9437-7B0A653C563C}" destId="{99F2A0F0-DAEE-454E-ACBB-91CEE46644B0}" srcOrd="2" destOrd="0" parTransId="{BC893E66-4109-4EBF-8ADB-B80F424A15B7}" sibTransId="{8FD4CF76-E167-49D3-9D3F-3A4DF59CEBC0}"/>
    <dgm:cxn modelId="{81243DC2-4486-4BDA-A979-75CABC71CFE5}" srcId="{66A5D19A-9C69-44CA-9437-7B0A653C563C}" destId="{72CBAC41-958F-4E82-B4CF-21CE4309BA60}" srcOrd="3" destOrd="0" parTransId="{D56BF37A-CFD5-4A1E-A8DA-D61D61287357}" sibTransId="{21AE4A7C-A5CC-4A2A-BD38-7F5897CC995F}"/>
    <dgm:cxn modelId="{1F8AC9B9-9BFD-4A23-9565-CAC8F8AA9F65}" type="presOf" srcId="{DBF98A3E-70A1-4A59-A133-F7907F67C241}" destId="{C0435695-FE4C-4556-AF0F-674F650E72E3}" srcOrd="0" destOrd="0" presId="urn:microsoft.com/office/officeart/2005/8/layout/hProcess9"/>
    <dgm:cxn modelId="{B7DAF815-1527-4B50-8228-35BB91A900B2}" srcId="{66A5D19A-9C69-44CA-9437-7B0A653C563C}" destId="{DBF98A3E-70A1-4A59-A133-F7907F67C241}" srcOrd="1" destOrd="0" parTransId="{B3C999D6-CD9F-4B11-BEA1-2F8C4DE633F3}" sibTransId="{76BBD13C-165D-4E57-8519-73F5D98657DB}"/>
    <dgm:cxn modelId="{24D086DA-E4A4-4C95-AA60-95F538EC8859}" type="presOf" srcId="{66A5D19A-9C69-44CA-9437-7B0A653C563C}" destId="{560795F3-BEF1-45F4-BF62-002A1D9038AF}" srcOrd="0" destOrd="0" presId="urn:microsoft.com/office/officeart/2005/8/layout/hProcess9"/>
    <dgm:cxn modelId="{8A376BDB-76C9-495B-9612-9D91E04FB32E}" type="presOf" srcId="{B7870A43-34B1-41A2-B36F-33F18E8197D2}" destId="{7CDF895B-7F3E-4C20-B1A5-0BE4D9440A7A}" srcOrd="0" destOrd="0" presId="urn:microsoft.com/office/officeart/2005/8/layout/hProcess9"/>
    <dgm:cxn modelId="{E90B641A-3DE1-4256-906A-74C8DF69FB1A}" type="presOf" srcId="{72CBAC41-958F-4E82-B4CF-21CE4309BA60}" destId="{1BDC79D3-3055-4E80-9F7B-8FE918C8898B}" srcOrd="0" destOrd="0" presId="urn:microsoft.com/office/officeart/2005/8/layout/hProcess9"/>
    <dgm:cxn modelId="{F0C6DB5A-0991-4DA0-B4D8-C49ECB712025}" type="presOf" srcId="{99F2A0F0-DAEE-454E-ACBB-91CEE46644B0}" destId="{13B6B058-E066-4C50-99DC-66AF80652EF2}" srcOrd="0" destOrd="0" presId="urn:microsoft.com/office/officeart/2005/8/layout/hProcess9"/>
    <dgm:cxn modelId="{4DB3D63F-2445-4BCA-B2BA-7F6611A00BE8}" srcId="{66A5D19A-9C69-44CA-9437-7B0A653C563C}" destId="{B7870A43-34B1-41A2-B36F-33F18E8197D2}" srcOrd="0" destOrd="0" parTransId="{F714536A-7FC0-440C-9A22-88A2C7DB5067}" sibTransId="{1844905D-F199-4183-AE15-3298F11A9AF1}"/>
    <dgm:cxn modelId="{0C96CB4C-E28D-4095-A711-92873BAE654F}" type="presParOf" srcId="{560795F3-BEF1-45F4-BF62-002A1D9038AF}" destId="{27E4D31E-3780-4051-B385-1815743EC3E0}" srcOrd="0" destOrd="0" presId="urn:microsoft.com/office/officeart/2005/8/layout/hProcess9"/>
    <dgm:cxn modelId="{F568A599-9CA0-421F-B499-50B1600130D1}" type="presParOf" srcId="{560795F3-BEF1-45F4-BF62-002A1D9038AF}" destId="{46FEEAC2-D919-42B1-A538-79EEAD6B2E81}" srcOrd="1" destOrd="0" presId="urn:microsoft.com/office/officeart/2005/8/layout/hProcess9"/>
    <dgm:cxn modelId="{57B7D166-1EA3-4468-98EC-B9B2754D4372}" type="presParOf" srcId="{46FEEAC2-D919-42B1-A538-79EEAD6B2E81}" destId="{7CDF895B-7F3E-4C20-B1A5-0BE4D9440A7A}" srcOrd="0" destOrd="0" presId="urn:microsoft.com/office/officeart/2005/8/layout/hProcess9"/>
    <dgm:cxn modelId="{1A170527-819F-44D9-9F4B-3001DFF3032F}" type="presParOf" srcId="{46FEEAC2-D919-42B1-A538-79EEAD6B2E81}" destId="{119FC289-C58C-4B10-B12C-25DB281FAAF4}" srcOrd="1" destOrd="0" presId="urn:microsoft.com/office/officeart/2005/8/layout/hProcess9"/>
    <dgm:cxn modelId="{E8AFDF09-BBBD-4CEE-87B2-F479D4E8E499}" type="presParOf" srcId="{46FEEAC2-D919-42B1-A538-79EEAD6B2E81}" destId="{C0435695-FE4C-4556-AF0F-674F650E72E3}" srcOrd="2" destOrd="0" presId="urn:microsoft.com/office/officeart/2005/8/layout/hProcess9"/>
    <dgm:cxn modelId="{08C723A8-92C9-49C4-B787-4F2973DA3AD8}" type="presParOf" srcId="{46FEEAC2-D919-42B1-A538-79EEAD6B2E81}" destId="{52E5980E-EB1A-421F-8C68-07691610F5BE}" srcOrd="3" destOrd="0" presId="urn:microsoft.com/office/officeart/2005/8/layout/hProcess9"/>
    <dgm:cxn modelId="{4534AF69-BF07-4A57-B6E5-37367F8B355A}" type="presParOf" srcId="{46FEEAC2-D919-42B1-A538-79EEAD6B2E81}" destId="{13B6B058-E066-4C50-99DC-66AF80652EF2}" srcOrd="4" destOrd="0" presId="urn:microsoft.com/office/officeart/2005/8/layout/hProcess9"/>
    <dgm:cxn modelId="{51BA068A-F9B9-40A6-8B79-7FF97871095A}" type="presParOf" srcId="{46FEEAC2-D919-42B1-A538-79EEAD6B2E81}" destId="{D3F9A5F3-72C7-4165-9D2E-A0E99C11770B}" srcOrd="5" destOrd="0" presId="urn:microsoft.com/office/officeart/2005/8/layout/hProcess9"/>
    <dgm:cxn modelId="{1C44EB82-958D-4214-A222-77D5F52DF0CE}" type="presParOf" srcId="{46FEEAC2-D919-42B1-A538-79EEAD6B2E81}" destId="{1BDC79D3-3055-4E80-9F7B-8FE918C8898B}" srcOrd="6"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6A5D19A-9C69-44CA-9437-7B0A653C563C}"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B7870A43-34B1-41A2-B36F-33F18E8197D2}">
      <dgm:prSet custT="1"/>
      <dgm:spPr>
        <a:gradFill rotWithShape="0">
          <a:gsLst>
            <a:gs pos="0">
              <a:srgbClr val="92D050"/>
            </a:gs>
            <a:gs pos="74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dgm:spPr>
      <dgm:t>
        <a:bodyPr/>
        <a:lstStyle/>
        <a:p>
          <a:pPr rtl="0"/>
          <a:r>
            <a:rPr lang="en-US" sz="2000" dirty="0" smtClean="0"/>
            <a:t> </a:t>
          </a:r>
          <a:br>
            <a:rPr lang="en-US" sz="2000" dirty="0" smtClean="0"/>
          </a:br>
          <a:r>
            <a:rPr lang="en-US" sz="3000" dirty="0" smtClean="0">
              <a:solidFill>
                <a:schemeClr val="tx1"/>
              </a:solidFill>
            </a:rPr>
            <a:t>Credit Control</a:t>
          </a:r>
          <a:endParaRPr lang="en-US" sz="3000" dirty="0">
            <a:solidFill>
              <a:schemeClr val="tx1"/>
            </a:solidFill>
          </a:endParaRPr>
        </a:p>
      </dgm:t>
    </dgm:pt>
    <dgm:pt modelId="{F714536A-7FC0-440C-9A22-88A2C7DB5067}" type="parTrans" cxnId="{4DB3D63F-2445-4BCA-B2BA-7F6611A00BE8}">
      <dgm:prSet/>
      <dgm:spPr/>
      <dgm:t>
        <a:bodyPr/>
        <a:lstStyle/>
        <a:p>
          <a:endParaRPr lang="en-US"/>
        </a:p>
      </dgm:t>
    </dgm:pt>
    <dgm:pt modelId="{1844905D-F199-4183-AE15-3298F11A9AF1}" type="sibTrans" cxnId="{4DB3D63F-2445-4BCA-B2BA-7F6611A00BE8}">
      <dgm:prSet/>
      <dgm:spPr/>
      <dgm:t>
        <a:bodyPr/>
        <a:lstStyle/>
        <a:p>
          <a:endParaRPr lang="en-US"/>
        </a:p>
      </dgm:t>
    </dgm:pt>
    <dgm:pt modelId="{DBF98A3E-70A1-4A59-A133-F7907F67C241}">
      <dgm:prSet custT="1"/>
      <dgm:spPr>
        <a:gradFill rotWithShape="0">
          <a:gsLst>
            <a:gs pos="0">
              <a:srgbClr val="92D050"/>
            </a:gs>
            <a:gs pos="74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dgm:spPr>
      <dgm:t>
        <a:bodyPr/>
        <a:lstStyle/>
        <a:p>
          <a:pPr rtl="0"/>
          <a:endParaRPr lang="en-US" sz="2000" baseline="0" dirty="0" smtClean="0"/>
        </a:p>
        <a:p>
          <a:pPr rtl="0"/>
          <a:r>
            <a:rPr lang="en-US" sz="3000" baseline="0" dirty="0" smtClean="0">
              <a:solidFill>
                <a:schemeClr val="tx1"/>
              </a:solidFill>
            </a:rPr>
            <a:t>Assessing Receivables/</a:t>
          </a:r>
          <a:br>
            <a:rPr lang="en-US" sz="3000" baseline="0" dirty="0" smtClean="0">
              <a:solidFill>
                <a:schemeClr val="tx1"/>
              </a:solidFill>
            </a:rPr>
          </a:br>
          <a:r>
            <a:rPr lang="en-US" sz="3000" baseline="0" dirty="0" smtClean="0">
              <a:solidFill>
                <a:schemeClr val="tx1"/>
              </a:solidFill>
            </a:rPr>
            <a:t>Payables</a:t>
          </a:r>
          <a:endParaRPr lang="en-US" sz="3000" dirty="0">
            <a:solidFill>
              <a:schemeClr val="tx1"/>
            </a:solidFill>
          </a:endParaRPr>
        </a:p>
      </dgm:t>
    </dgm:pt>
    <dgm:pt modelId="{B3C999D6-CD9F-4B11-BEA1-2F8C4DE633F3}" type="parTrans" cxnId="{B7DAF815-1527-4B50-8228-35BB91A900B2}">
      <dgm:prSet/>
      <dgm:spPr/>
      <dgm:t>
        <a:bodyPr/>
        <a:lstStyle/>
        <a:p>
          <a:endParaRPr lang="en-US"/>
        </a:p>
      </dgm:t>
    </dgm:pt>
    <dgm:pt modelId="{76BBD13C-165D-4E57-8519-73F5D98657DB}" type="sibTrans" cxnId="{B7DAF815-1527-4B50-8228-35BB91A900B2}">
      <dgm:prSet/>
      <dgm:spPr/>
      <dgm:t>
        <a:bodyPr/>
        <a:lstStyle/>
        <a:p>
          <a:endParaRPr lang="en-US"/>
        </a:p>
      </dgm:t>
    </dgm:pt>
    <dgm:pt modelId="{99F2A0F0-DAEE-454E-ACBB-91CEE46644B0}">
      <dgm:prSet custT="1"/>
      <dgm:spPr/>
      <dgm:t>
        <a:bodyPr/>
        <a:lstStyle/>
        <a:p>
          <a:pPr rtl="0"/>
          <a:r>
            <a:rPr lang="en-US" sz="3000" baseline="0" dirty="0" smtClean="0"/>
            <a:t>Monthly Bad Debt Relief/ Recovery Processing</a:t>
          </a:r>
          <a:endParaRPr lang="en-US" sz="3000" dirty="0"/>
        </a:p>
      </dgm:t>
    </dgm:pt>
    <dgm:pt modelId="{BC893E66-4109-4EBF-8ADB-B80F424A15B7}" type="parTrans" cxnId="{67C06B8E-9734-4866-83A6-AA5A48EF4BBE}">
      <dgm:prSet/>
      <dgm:spPr/>
      <dgm:t>
        <a:bodyPr/>
        <a:lstStyle/>
        <a:p>
          <a:endParaRPr lang="en-US"/>
        </a:p>
      </dgm:t>
    </dgm:pt>
    <dgm:pt modelId="{8FD4CF76-E167-49D3-9D3F-3A4DF59CEBC0}" type="sibTrans" cxnId="{67C06B8E-9734-4866-83A6-AA5A48EF4BBE}">
      <dgm:prSet/>
      <dgm:spPr/>
      <dgm:t>
        <a:bodyPr/>
        <a:lstStyle/>
        <a:p>
          <a:endParaRPr lang="en-US"/>
        </a:p>
      </dgm:t>
    </dgm:pt>
    <dgm:pt modelId="{79A03158-3017-48E5-94B3-795B96DEEA0A}">
      <dgm:prSet custT="1"/>
      <dgm:spPr/>
      <dgm:t>
        <a:bodyPr/>
        <a:lstStyle/>
        <a:p>
          <a:pPr rtl="0"/>
          <a:r>
            <a:rPr lang="en-US" sz="3000" dirty="0" smtClean="0"/>
            <a:t>Finalizing Batches</a:t>
          </a:r>
          <a:endParaRPr lang="en-US" sz="3000" dirty="0"/>
        </a:p>
      </dgm:t>
    </dgm:pt>
    <dgm:pt modelId="{441AC40A-33E0-4FC7-AF36-D26CCC514334}" type="parTrans" cxnId="{A726F463-8E77-45EA-ACD5-546F7DA7B2DC}">
      <dgm:prSet/>
      <dgm:spPr/>
      <dgm:t>
        <a:bodyPr/>
        <a:lstStyle/>
        <a:p>
          <a:endParaRPr lang="en-US"/>
        </a:p>
      </dgm:t>
    </dgm:pt>
    <dgm:pt modelId="{EEA7AD14-967A-459C-B180-B25E61F5C8F7}" type="sibTrans" cxnId="{A726F463-8E77-45EA-ACD5-546F7DA7B2DC}">
      <dgm:prSet/>
      <dgm:spPr/>
      <dgm:t>
        <a:bodyPr/>
        <a:lstStyle/>
        <a:p>
          <a:endParaRPr lang="en-US"/>
        </a:p>
      </dgm:t>
    </dgm:pt>
    <dgm:pt modelId="{72CBAC41-958F-4E82-B4CF-21CE4309BA60}">
      <dgm:prSet custT="1"/>
      <dgm:spPr/>
      <dgm:t>
        <a:bodyPr/>
        <a:lstStyle/>
        <a:p>
          <a:pPr rtl="0"/>
          <a:r>
            <a:rPr lang="en-US" sz="3000" dirty="0" smtClean="0"/>
            <a:t>Tax Declaration</a:t>
          </a:r>
          <a:endParaRPr lang="en-US" sz="3000" dirty="0"/>
        </a:p>
      </dgm:t>
    </dgm:pt>
    <dgm:pt modelId="{D56BF37A-CFD5-4A1E-A8DA-D61D61287357}" type="parTrans" cxnId="{81243DC2-4486-4BDA-A979-75CABC71CFE5}">
      <dgm:prSet/>
      <dgm:spPr/>
      <dgm:t>
        <a:bodyPr/>
        <a:lstStyle/>
        <a:p>
          <a:endParaRPr lang="en-US"/>
        </a:p>
      </dgm:t>
    </dgm:pt>
    <dgm:pt modelId="{21AE4A7C-A5CC-4A2A-BD38-7F5897CC995F}" type="sibTrans" cxnId="{81243DC2-4486-4BDA-A979-75CABC71CFE5}">
      <dgm:prSet/>
      <dgm:spPr/>
      <dgm:t>
        <a:bodyPr/>
        <a:lstStyle/>
        <a:p>
          <a:endParaRPr lang="en-US"/>
        </a:p>
      </dgm:t>
    </dgm:pt>
    <dgm:pt modelId="{560795F3-BEF1-45F4-BF62-002A1D9038AF}" type="pres">
      <dgm:prSet presAssocID="{66A5D19A-9C69-44CA-9437-7B0A653C563C}" presName="CompostProcess" presStyleCnt="0">
        <dgm:presLayoutVars>
          <dgm:dir/>
          <dgm:resizeHandles val="exact"/>
        </dgm:presLayoutVars>
      </dgm:prSet>
      <dgm:spPr/>
      <dgm:t>
        <a:bodyPr/>
        <a:lstStyle/>
        <a:p>
          <a:endParaRPr lang="en-US"/>
        </a:p>
      </dgm:t>
    </dgm:pt>
    <dgm:pt modelId="{27E4D31E-3780-4051-B385-1815743EC3E0}" type="pres">
      <dgm:prSet presAssocID="{66A5D19A-9C69-44CA-9437-7B0A653C563C}" presName="arrow" presStyleLbl="bgShp" presStyleIdx="0" presStyleCnt="1" custScaleX="117647" custLinFactNeighborX="12704"/>
      <dgm:spPr/>
    </dgm:pt>
    <dgm:pt modelId="{46FEEAC2-D919-42B1-A538-79EEAD6B2E81}" type="pres">
      <dgm:prSet presAssocID="{66A5D19A-9C69-44CA-9437-7B0A653C563C}" presName="linearProcess" presStyleCnt="0"/>
      <dgm:spPr/>
    </dgm:pt>
    <dgm:pt modelId="{7CDF895B-7F3E-4C20-B1A5-0BE4D9440A7A}" type="pres">
      <dgm:prSet presAssocID="{B7870A43-34B1-41A2-B36F-33F18E8197D2}" presName="textNode" presStyleLbl="node1" presStyleIdx="0" presStyleCnt="5" custScaleX="72999" custScaleY="112952" custLinFactNeighborX="1043" custLinFactNeighborY="100">
        <dgm:presLayoutVars>
          <dgm:bulletEnabled val="1"/>
        </dgm:presLayoutVars>
      </dgm:prSet>
      <dgm:spPr/>
      <dgm:t>
        <a:bodyPr/>
        <a:lstStyle/>
        <a:p>
          <a:endParaRPr lang="en-US"/>
        </a:p>
      </dgm:t>
    </dgm:pt>
    <dgm:pt modelId="{119FC289-C58C-4B10-B12C-25DB281FAAF4}" type="pres">
      <dgm:prSet presAssocID="{1844905D-F199-4183-AE15-3298F11A9AF1}" presName="sibTrans" presStyleCnt="0"/>
      <dgm:spPr/>
    </dgm:pt>
    <dgm:pt modelId="{C0435695-FE4C-4556-AF0F-674F650E72E3}" type="pres">
      <dgm:prSet presAssocID="{DBF98A3E-70A1-4A59-A133-F7907F67C241}" presName="textNode" presStyleLbl="node1" presStyleIdx="1" presStyleCnt="5" custScaleX="72999" custScaleY="112952" custLinFactNeighborX="-6556" custLinFactNeighborY="100">
        <dgm:presLayoutVars>
          <dgm:bulletEnabled val="1"/>
        </dgm:presLayoutVars>
      </dgm:prSet>
      <dgm:spPr/>
      <dgm:t>
        <a:bodyPr/>
        <a:lstStyle/>
        <a:p>
          <a:endParaRPr lang="en-US"/>
        </a:p>
      </dgm:t>
    </dgm:pt>
    <dgm:pt modelId="{52E5980E-EB1A-421F-8C68-07691610F5BE}" type="pres">
      <dgm:prSet presAssocID="{76BBD13C-165D-4E57-8519-73F5D98657DB}" presName="sibTrans" presStyleCnt="0"/>
      <dgm:spPr/>
    </dgm:pt>
    <dgm:pt modelId="{13B6B058-E066-4C50-99DC-66AF80652EF2}" type="pres">
      <dgm:prSet presAssocID="{99F2A0F0-DAEE-454E-ACBB-91CEE46644B0}" presName="textNode" presStyleLbl="node1" presStyleIdx="2" presStyleCnt="5" custScaleX="72999" custScaleY="112952" custLinFactNeighborX="-14155" custLinFactNeighborY="100">
        <dgm:presLayoutVars>
          <dgm:bulletEnabled val="1"/>
        </dgm:presLayoutVars>
      </dgm:prSet>
      <dgm:spPr/>
      <dgm:t>
        <a:bodyPr/>
        <a:lstStyle/>
        <a:p>
          <a:endParaRPr lang="en-US"/>
        </a:p>
      </dgm:t>
    </dgm:pt>
    <dgm:pt modelId="{D3F9A5F3-72C7-4165-9D2E-A0E99C11770B}" type="pres">
      <dgm:prSet presAssocID="{8FD4CF76-E167-49D3-9D3F-3A4DF59CEBC0}" presName="sibTrans" presStyleCnt="0"/>
      <dgm:spPr/>
    </dgm:pt>
    <dgm:pt modelId="{7464D309-33B1-44D1-B356-1E4EFAFDFA6E}" type="pres">
      <dgm:prSet presAssocID="{79A03158-3017-48E5-94B3-795B96DEEA0A}" presName="textNode" presStyleLbl="node1" presStyleIdx="3" presStyleCnt="5" custScaleX="72999" custScaleY="112952" custLinFactNeighborX="-21754" custLinFactNeighborY="100">
        <dgm:presLayoutVars>
          <dgm:bulletEnabled val="1"/>
        </dgm:presLayoutVars>
      </dgm:prSet>
      <dgm:spPr/>
      <dgm:t>
        <a:bodyPr/>
        <a:lstStyle/>
        <a:p>
          <a:endParaRPr lang="en-US"/>
        </a:p>
      </dgm:t>
    </dgm:pt>
    <dgm:pt modelId="{AE2A0B7C-CA65-41FB-985F-2FCA634DC426}" type="pres">
      <dgm:prSet presAssocID="{EEA7AD14-967A-459C-B180-B25E61F5C8F7}" presName="sibTrans" presStyleCnt="0"/>
      <dgm:spPr/>
    </dgm:pt>
    <dgm:pt modelId="{1BDC79D3-3055-4E80-9F7B-8FE918C8898B}" type="pres">
      <dgm:prSet presAssocID="{72CBAC41-958F-4E82-B4CF-21CE4309BA60}" presName="textNode" presStyleLbl="node1" presStyleIdx="4" presStyleCnt="5" custScaleX="72999" custScaleY="112952" custLinFactNeighborX="-29353" custLinFactNeighborY="100">
        <dgm:presLayoutVars>
          <dgm:bulletEnabled val="1"/>
        </dgm:presLayoutVars>
      </dgm:prSet>
      <dgm:spPr/>
      <dgm:t>
        <a:bodyPr/>
        <a:lstStyle/>
        <a:p>
          <a:endParaRPr lang="en-US"/>
        </a:p>
      </dgm:t>
    </dgm:pt>
  </dgm:ptLst>
  <dgm:cxnLst>
    <dgm:cxn modelId="{67C06B8E-9734-4866-83A6-AA5A48EF4BBE}" srcId="{66A5D19A-9C69-44CA-9437-7B0A653C563C}" destId="{99F2A0F0-DAEE-454E-ACBB-91CEE46644B0}" srcOrd="2" destOrd="0" parTransId="{BC893E66-4109-4EBF-8ADB-B80F424A15B7}" sibTransId="{8FD4CF76-E167-49D3-9D3F-3A4DF59CEBC0}"/>
    <dgm:cxn modelId="{81243DC2-4486-4BDA-A979-75CABC71CFE5}" srcId="{66A5D19A-9C69-44CA-9437-7B0A653C563C}" destId="{72CBAC41-958F-4E82-B4CF-21CE4309BA60}" srcOrd="4" destOrd="0" parTransId="{D56BF37A-CFD5-4A1E-A8DA-D61D61287357}" sibTransId="{21AE4A7C-A5CC-4A2A-BD38-7F5897CC995F}"/>
    <dgm:cxn modelId="{1F8AC9B9-9BFD-4A23-9565-CAC8F8AA9F65}" type="presOf" srcId="{DBF98A3E-70A1-4A59-A133-F7907F67C241}" destId="{C0435695-FE4C-4556-AF0F-674F650E72E3}" srcOrd="0" destOrd="0" presId="urn:microsoft.com/office/officeart/2005/8/layout/hProcess9"/>
    <dgm:cxn modelId="{B7DAF815-1527-4B50-8228-35BB91A900B2}" srcId="{66A5D19A-9C69-44CA-9437-7B0A653C563C}" destId="{DBF98A3E-70A1-4A59-A133-F7907F67C241}" srcOrd="1" destOrd="0" parTransId="{B3C999D6-CD9F-4B11-BEA1-2F8C4DE633F3}" sibTransId="{76BBD13C-165D-4E57-8519-73F5D98657DB}"/>
    <dgm:cxn modelId="{A726F463-8E77-45EA-ACD5-546F7DA7B2DC}" srcId="{66A5D19A-9C69-44CA-9437-7B0A653C563C}" destId="{79A03158-3017-48E5-94B3-795B96DEEA0A}" srcOrd="3" destOrd="0" parTransId="{441AC40A-33E0-4FC7-AF36-D26CCC514334}" sibTransId="{EEA7AD14-967A-459C-B180-B25E61F5C8F7}"/>
    <dgm:cxn modelId="{24D086DA-E4A4-4C95-AA60-95F538EC8859}" type="presOf" srcId="{66A5D19A-9C69-44CA-9437-7B0A653C563C}" destId="{560795F3-BEF1-45F4-BF62-002A1D9038AF}" srcOrd="0" destOrd="0" presId="urn:microsoft.com/office/officeart/2005/8/layout/hProcess9"/>
    <dgm:cxn modelId="{8A376BDB-76C9-495B-9612-9D91E04FB32E}" type="presOf" srcId="{B7870A43-34B1-41A2-B36F-33F18E8197D2}" destId="{7CDF895B-7F3E-4C20-B1A5-0BE4D9440A7A}" srcOrd="0" destOrd="0" presId="urn:microsoft.com/office/officeart/2005/8/layout/hProcess9"/>
    <dgm:cxn modelId="{E90B641A-3DE1-4256-906A-74C8DF69FB1A}" type="presOf" srcId="{72CBAC41-958F-4E82-B4CF-21CE4309BA60}" destId="{1BDC79D3-3055-4E80-9F7B-8FE918C8898B}" srcOrd="0" destOrd="0" presId="urn:microsoft.com/office/officeart/2005/8/layout/hProcess9"/>
    <dgm:cxn modelId="{F0C6DB5A-0991-4DA0-B4D8-C49ECB712025}" type="presOf" srcId="{99F2A0F0-DAEE-454E-ACBB-91CEE46644B0}" destId="{13B6B058-E066-4C50-99DC-66AF80652EF2}" srcOrd="0" destOrd="0" presId="urn:microsoft.com/office/officeart/2005/8/layout/hProcess9"/>
    <dgm:cxn modelId="{4DB3D63F-2445-4BCA-B2BA-7F6611A00BE8}" srcId="{66A5D19A-9C69-44CA-9437-7B0A653C563C}" destId="{B7870A43-34B1-41A2-B36F-33F18E8197D2}" srcOrd="0" destOrd="0" parTransId="{F714536A-7FC0-440C-9A22-88A2C7DB5067}" sibTransId="{1844905D-F199-4183-AE15-3298F11A9AF1}"/>
    <dgm:cxn modelId="{FCF3E6A5-76EA-4D50-952C-964CB87D996F}" type="presOf" srcId="{79A03158-3017-48E5-94B3-795B96DEEA0A}" destId="{7464D309-33B1-44D1-B356-1E4EFAFDFA6E}" srcOrd="0" destOrd="0" presId="urn:microsoft.com/office/officeart/2005/8/layout/hProcess9"/>
    <dgm:cxn modelId="{0C96CB4C-E28D-4095-A711-92873BAE654F}" type="presParOf" srcId="{560795F3-BEF1-45F4-BF62-002A1D9038AF}" destId="{27E4D31E-3780-4051-B385-1815743EC3E0}" srcOrd="0" destOrd="0" presId="urn:microsoft.com/office/officeart/2005/8/layout/hProcess9"/>
    <dgm:cxn modelId="{F568A599-9CA0-421F-B499-50B1600130D1}" type="presParOf" srcId="{560795F3-BEF1-45F4-BF62-002A1D9038AF}" destId="{46FEEAC2-D919-42B1-A538-79EEAD6B2E81}" srcOrd="1" destOrd="0" presId="urn:microsoft.com/office/officeart/2005/8/layout/hProcess9"/>
    <dgm:cxn modelId="{57B7D166-1EA3-4468-98EC-B9B2754D4372}" type="presParOf" srcId="{46FEEAC2-D919-42B1-A538-79EEAD6B2E81}" destId="{7CDF895B-7F3E-4C20-B1A5-0BE4D9440A7A}" srcOrd="0" destOrd="0" presId="urn:microsoft.com/office/officeart/2005/8/layout/hProcess9"/>
    <dgm:cxn modelId="{1A170527-819F-44D9-9F4B-3001DFF3032F}" type="presParOf" srcId="{46FEEAC2-D919-42B1-A538-79EEAD6B2E81}" destId="{119FC289-C58C-4B10-B12C-25DB281FAAF4}" srcOrd="1" destOrd="0" presId="urn:microsoft.com/office/officeart/2005/8/layout/hProcess9"/>
    <dgm:cxn modelId="{E8AFDF09-BBBD-4CEE-87B2-F479D4E8E499}" type="presParOf" srcId="{46FEEAC2-D919-42B1-A538-79EEAD6B2E81}" destId="{C0435695-FE4C-4556-AF0F-674F650E72E3}" srcOrd="2" destOrd="0" presId="urn:microsoft.com/office/officeart/2005/8/layout/hProcess9"/>
    <dgm:cxn modelId="{08C723A8-92C9-49C4-B787-4F2973DA3AD8}" type="presParOf" srcId="{46FEEAC2-D919-42B1-A538-79EEAD6B2E81}" destId="{52E5980E-EB1A-421F-8C68-07691610F5BE}" srcOrd="3" destOrd="0" presId="urn:microsoft.com/office/officeart/2005/8/layout/hProcess9"/>
    <dgm:cxn modelId="{4534AF69-BF07-4A57-B6E5-37367F8B355A}" type="presParOf" srcId="{46FEEAC2-D919-42B1-A538-79EEAD6B2E81}" destId="{13B6B058-E066-4C50-99DC-66AF80652EF2}" srcOrd="4" destOrd="0" presId="urn:microsoft.com/office/officeart/2005/8/layout/hProcess9"/>
    <dgm:cxn modelId="{51BA068A-F9B9-40A6-8B79-7FF97871095A}" type="presParOf" srcId="{46FEEAC2-D919-42B1-A538-79EEAD6B2E81}" destId="{D3F9A5F3-72C7-4165-9D2E-A0E99C11770B}" srcOrd="5" destOrd="0" presId="urn:microsoft.com/office/officeart/2005/8/layout/hProcess9"/>
    <dgm:cxn modelId="{D196DC01-8CA4-44FE-A057-9509B652F2F1}" type="presParOf" srcId="{46FEEAC2-D919-42B1-A538-79EEAD6B2E81}" destId="{7464D309-33B1-44D1-B356-1E4EFAFDFA6E}" srcOrd="6" destOrd="0" presId="urn:microsoft.com/office/officeart/2005/8/layout/hProcess9"/>
    <dgm:cxn modelId="{DA020DE0-82DD-4564-866A-62FF02E314BB}" type="presParOf" srcId="{46FEEAC2-D919-42B1-A538-79EEAD6B2E81}" destId="{AE2A0B7C-CA65-41FB-985F-2FCA634DC426}" srcOrd="7" destOrd="0" presId="urn:microsoft.com/office/officeart/2005/8/layout/hProcess9"/>
    <dgm:cxn modelId="{1C44EB82-958D-4214-A222-77D5F52DF0CE}" type="presParOf" srcId="{46FEEAC2-D919-42B1-A538-79EEAD6B2E81}" destId="{1BDC79D3-3055-4E80-9F7B-8FE918C8898B}" srcOrd="8"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6A5D19A-9C69-44CA-9437-7B0A653C563C}"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B7870A43-34B1-41A2-B36F-33F18E8197D2}">
      <dgm:prSet custT="1"/>
      <dgm:spPr>
        <a:gradFill rotWithShape="0">
          <a:gsLst>
            <a:gs pos="7000">
              <a:srgbClr val="92D050"/>
            </a:gs>
            <a:gs pos="82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dgm:spPr>
      <dgm:t>
        <a:bodyPr/>
        <a:lstStyle/>
        <a:p>
          <a:pPr rtl="0"/>
          <a:r>
            <a:rPr lang="en-US" sz="2000" dirty="0" smtClean="0"/>
            <a:t> </a:t>
          </a:r>
          <a:br>
            <a:rPr lang="en-US" sz="2000" dirty="0" smtClean="0"/>
          </a:br>
          <a:r>
            <a:rPr lang="en-US" sz="3000" dirty="0" smtClean="0">
              <a:solidFill>
                <a:schemeClr val="tx1"/>
              </a:solidFill>
            </a:rPr>
            <a:t>Credit Control</a:t>
          </a:r>
          <a:endParaRPr lang="en-US" sz="3000" dirty="0">
            <a:solidFill>
              <a:schemeClr val="tx1"/>
            </a:solidFill>
          </a:endParaRPr>
        </a:p>
      </dgm:t>
    </dgm:pt>
    <dgm:pt modelId="{F714536A-7FC0-440C-9A22-88A2C7DB5067}" type="parTrans" cxnId="{4DB3D63F-2445-4BCA-B2BA-7F6611A00BE8}">
      <dgm:prSet/>
      <dgm:spPr/>
      <dgm:t>
        <a:bodyPr/>
        <a:lstStyle/>
        <a:p>
          <a:endParaRPr lang="en-US"/>
        </a:p>
      </dgm:t>
    </dgm:pt>
    <dgm:pt modelId="{1844905D-F199-4183-AE15-3298F11A9AF1}" type="sibTrans" cxnId="{4DB3D63F-2445-4BCA-B2BA-7F6611A00BE8}">
      <dgm:prSet/>
      <dgm:spPr/>
      <dgm:t>
        <a:bodyPr/>
        <a:lstStyle/>
        <a:p>
          <a:endParaRPr lang="en-US"/>
        </a:p>
      </dgm:t>
    </dgm:pt>
    <dgm:pt modelId="{DBF98A3E-70A1-4A59-A133-F7907F67C241}">
      <dgm:prSet custT="1"/>
      <dgm:spPr>
        <a:gradFill rotWithShape="0">
          <a:gsLst>
            <a:gs pos="7000">
              <a:srgbClr val="92D050"/>
            </a:gs>
            <a:gs pos="82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dgm:spPr>
      <dgm:t>
        <a:bodyPr/>
        <a:lstStyle/>
        <a:p>
          <a:pPr rtl="0"/>
          <a:endParaRPr lang="en-US" sz="2000" baseline="0" dirty="0" smtClean="0"/>
        </a:p>
        <a:p>
          <a:pPr rtl="0"/>
          <a:r>
            <a:rPr lang="en-US" sz="3000" baseline="0" dirty="0" smtClean="0">
              <a:solidFill>
                <a:schemeClr val="tx1"/>
              </a:solidFill>
            </a:rPr>
            <a:t>Assessing Receivables/</a:t>
          </a:r>
          <a:br>
            <a:rPr lang="en-US" sz="3000" baseline="0" dirty="0" smtClean="0">
              <a:solidFill>
                <a:schemeClr val="tx1"/>
              </a:solidFill>
            </a:rPr>
          </a:br>
          <a:r>
            <a:rPr lang="en-US" sz="3000" baseline="0" dirty="0" smtClean="0">
              <a:solidFill>
                <a:schemeClr val="tx1"/>
              </a:solidFill>
            </a:rPr>
            <a:t>Payables</a:t>
          </a:r>
          <a:endParaRPr lang="en-US" sz="3000" dirty="0">
            <a:solidFill>
              <a:schemeClr val="tx1"/>
            </a:solidFill>
          </a:endParaRPr>
        </a:p>
      </dgm:t>
    </dgm:pt>
    <dgm:pt modelId="{B3C999D6-CD9F-4B11-BEA1-2F8C4DE633F3}" type="parTrans" cxnId="{B7DAF815-1527-4B50-8228-35BB91A900B2}">
      <dgm:prSet/>
      <dgm:spPr/>
      <dgm:t>
        <a:bodyPr/>
        <a:lstStyle/>
        <a:p>
          <a:endParaRPr lang="en-US"/>
        </a:p>
      </dgm:t>
    </dgm:pt>
    <dgm:pt modelId="{76BBD13C-165D-4E57-8519-73F5D98657DB}" type="sibTrans" cxnId="{B7DAF815-1527-4B50-8228-35BB91A900B2}">
      <dgm:prSet/>
      <dgm:spPr/>
      <dgm:t>
        <a:bodyPr/>
        <a:lstStyle/>
        <a:p>
          <a:endParaRPr lang="en-US"/>
        </a:p>
      </dgm:t>
    </dgm:pt>
    <dgm:pt modelId="{99F2A0F0-DAEE-454E-ACBB-91CEE46644B0}">
      <dgm:prSet custT="1"/>
      <dgm:spPr>
        <a:gradFill rotWithShape="0">
          <a:gsLst>
            <a:gs pos="7000">
              <a:srgbClr val="92D050"/>
            </a:gs>
            <a:gs pos="82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dgm:spPr>
      <dgm:t>
        <a:bodyPr/>
        <a:lstStyle/>
        <a:p>
          <a:pPr rtl="0"/>
          <a:r>
            <a:rPr lang="en-US" sz="3000" baseline="0" dirty="0" smtClean="0">
              <a:solidFill>
                <a:schemeClr val="tx1"/>
              </a:solidFill>
            </a:rPr>
            <a:t>Monthly Bad Debt Relief/ Recovery Processing</a:t>
          </a:r>
          <a:endParaRPr lang="en-US" sz="3000" dirty="0">
            <a:solidFill>
              <a:schemeClr val="tx1"/>
            </a:solidFill>
          </a:endParaRPr>
        </a:p>
      </dgm:t>
    </dgm:pt>
    <dgm:pt modelId="{BC893E66-4109-4EBF-8ADB-B80F424A15B7}" type="parTrans" cxnId="{67C06B8E-9734-4866-83A6-AA5A48EF4BBE}">
      <dgm:prSet/>
      <dgm:spPr/>
      <dgm:t>
        <a:bodyPr/>
        <a:lstStyle/>
        <a:p>
          <a:endParaRPr lang="en-US"/>
        </a:p>
      </dgm:t>
    </dgm:pt>
    <dgm:pt modelId="{8FD4CF76-E167-49D3-9D3F-3A4DF59CEBC0}" type="sibTrans" cxnId="{67C06B8E-9734-4866-83A6-AA5A48EF4BBE}">
      <dgm:prSet/>
      <dgm:spPr/>
      <dgm:t>
        <a:bodyPr/>
        <a:lstStyle/>
        <a:p>
          <a:endParaRPr lang="en-US"/>
        </a:p>
      </dgm:t>
    </dgm:pt>
    <dgm:pt modelId="{72CBAC41-958F-4E82-B4CF-21CE4309BA60}">
      <dgm:prSet custT="1"/>
      <dgm:spPr/>
      <dgm:t>
        <a:bodyPr/>
        <a:lstStyle/>
        <a:p>
          <a:pPr rtl="0"/>
          <a:r>
            <a:rPr lang="en-US" sz="3000" dirty="0" smtClean="0"/>
            <a:t>Tax Declaration</a:t>
          </a:r>
          <a:endParaRPr lang="en-US" sz="3000" dirty="0"/>
        </a:p>
      </dgm:t>
    </dgm:pt>
    <dgm:pt modelId="{D56BF37A-CFD5-4A1E-A8DA-D61D61287357}" type="parTrans" cxnId="{81243DC2-4486-4BDA-A979-75CABC71CFE5}">
      <dgm:prSet/>
      <dgm:spPr/>
      <dgm:t>
        <a:bodyPr/>
        <a:lstStyle/>
        <a:p>
          <a:endParaRPr lang="en-US"/>
        </a:p>
      </dgm:t>
    </dgm:pt>
    <dgm:pt modelId="{21AE4A7C-A5CC-4A2A-BD38-7F5897CC995F}" type="sibTrans" cxnId="{81243DC2-4486-4BDA-A979-75CABC71CFE5}">
      <dgm:prSet/>
      <dgm:spPr/>
      <dgm:t>
        <a:bodyPr/>
        <a:lstStyle/>
        <a:p>
          <a:endParaRPr lang="en-US"/>
        </a:p>
      </dgm:t>
    </dgm:pt>
    <dgm:pt modelId="{560795F3-BEF1-45F4-BF62-002A1D9038AF}" type="pres">
      <dgm:prSet presAssocID="{66A5D19A-9C69-44CA-9437-7B0A653C563C}" presName="CompostProcess" presStyleCnt="0">
        <dgm:presLayoutVars>
          <dgm:dir/>
          <dgm:resizeHandles val="exact"/>
        </dgm:presLayoutVars>
      </dgm:prSet>
      <dgm:spPr/>
      <dgm:t>
        <a:bodyPr/>
        <a:lstStyle/>
        <a:p>
          <a:endParaRPr lang="en-US"/>
        </a:p>
      </dgm:t>
    </dgm:pt>
    <dgm:pt modelId="{27E4D31E-3780-4051-B385-1815743EC3E0}" type="pres">
      <dgm:prSet presAssocID="{66A5D19A-9C69-44CA-9437-7B0A653C563C}" presName="arrow" presStyleLbl="bgShp" presStyleIdx="0" presStyleCnt="1" custScaleX="117647" custLinFactNeighborX="12704"/>
      <dgm:spPr/>
    </dgm:pt>
    <dgm:pt modelId="{46FEEAC2-D919-42B1-A538-79EEAD6B2E81}" type="pres">
      <dgm:prSet presAssocID="{66A5D19A-9C69-44CA-9437-7B0A653C563C}" presName="linearProcess" presStyleCnt="0"/>
      <dgm:spPr/>
    </dgm:pt>
    <dgm:pt modelId="{7CDF895B-7F3E-4C20-B1A5-0BE4D9440A7A}" type="pres">
      <dgm:prSet presAssocID="{B7870A43-34B1-41A2-B36F-33F18E8197D2}" presName="textNode" presStyleLbl="node1" presStyleIdx="0" presStyleCnt="4" custScaleX="72999" custScaleY="112952" custLinFactNeighborX="1043" custLinFactNeighborY="100">
        <dgm:presLayoutVars>
          <dgm:bulletEnabled val="1"/>
        </dgm:presLayoutVars>
      </dgm:prSet>
      <dgm:spPr/>
      <dgm:t>
        <a:bodyPr/>
        <a:lstStyle/>
        <a:p>
          <a:endParaRPr lang="en-US"/>
        </a:p>
      </dgm:t>
    </dgm:pt>
    <dgm:pt modelId="{119FC289-C58C-4B10-B12C-25DB281FAAF4}" type="pres">
      <dgm:prSet presAssocID="{1844905D-F199-4183-AE15-3298F11A9AF1}" presName="sibTrans" presStyleCnt="0"/>
      <dgm:spPr/>
    </dgm:pt>
    <dgm:pt modelId="{C0435695-FE4C-4556-AF0F-674F650E72E3}" type="pres">
      <dgm:prSet presAssocID="{DBF98A3E-70A1-4A59-A133-F7907F67C241}" presName="textNode" presStyleLbl="node1" presStyleIdx="1" presStyleCnt="4" custScaleX="72999" custScaleY="112952" custLinFactNeighborX="-6556" custLinFactNeighborY="100">
        <dgm:presLayoutVars>
          <dgm:bulletEnabled val="1"/>
        </dgm:presLayoutVars>
      </dgm:prSet>
      <dgm:spPr/>
      <dgm:t>
        <a:bodyPr/>
        <a:lstStyle/>
        <a:p>
          <a:endParaRPr lang="en-US"/>
        </a:p>
      </dgm:t>
    </dgm:pt>
    <dgm:pt modelId="{52E5980E-EB1A-421F-8C68-07691610F5BE}" type="pres">
      <dgm:prSet presAssocID="{76BBD13C-165D-4E57-8519-73F5D98657DB}" presName="sibTrans" presStyleCnt="0"/>
      <dgm:spPr/>
    </dgm:pt>
    <dgm:pt modelId="{13B6B058-E066-4C50-99DC-66AF80652EF2}" type="pres">
      <dgm:prSet presAssocID="{99F2A0F0-DAEE-454E-ACBB-91CEE46644B0}" presName="textNode" presStyleLbl="node1" presStyleIdx="2" presStyleCnt="4" custScaleX="72999" custScaleY="112952" custLinFactNeighborX="-14155" custLinFactNeighborY="100">
        <dgm:presLayoutVars>
          <dgm:bulletEnabled val="1"/>
        </dgm:presLayoutVars>
      </dgm:prSet>
      <dgm:spPr/>
      <dgm:t>
        <a:bodyPr/>
        <a:lstStyle/>
        <a:p>
          <a:endParaRPr lang="en-US"/>
        </a:p>
      </dgm:t>
    </dgm:pt>
    <dgm:pt modelId="{D3F9A5F3-72C7-4165-9D2E-A0E99C11770B}" type="pres">
      <dgm:prSet presAssocID="{8FD4CF76-E167-49D3-9D3F-3A4DF59CEBC0}" presName="sibTrans" presStyleCnt="0"/>
      <dgm:spPr/>
    </dgm:pt>
    <dgm:pt modelId="{1BDC79D3-3055-4E80-9F7B-8FE918C8898B}" type="pres">
      <dgm:prSet presAssocID="{72CBAC41-958F-4E82-B4CF-21CE4309BA60}" presName="textNode" presStyleLbl="node1" presStyleIdx="3" presStyleCnt="4" custScaleX="72999" custScaleY="112952" custLinFactNeighborX="-29353" custLinFactNeighborY="100">
        <dgm:presLayoutVars>
          <dgm:bulletEnabled val="1"/>
        </dgm:presLayoutVars>
      </dgm:prSet>
      <dgm:spPr/>
      <dgm:t>
        <a:bodyPr/>
        <a:lstStyle/>
        <a:p>
          <a:endParaRPr lang="en-US"/>
        </a:p>
      </dgm:t>
    </dgm:pt>
  </dgm:ptLst>
  <dgm:cxnLst>
    <dgm:cxn modelId="{67C06B8E-9734-4866-83A6-AA5A48EF4BBE}" srcId="{66A5D19A-9C69-44CA-9437-7B0A653C563C}" destId="{99F2A0F0-DAEE-454E-ACBB-91CEE46644B0}" srcOrd="2" destOrd="0" parTransId="{BC893E66-4109-4EBF-8ADB-B80F424A15B7}" sibTransId="{8FD4CF76-E167-49D3-9D3F-3A4DF59CEBC0}"/>
    <dgm:cxn modelId="{81243DC2-4486-4BDA-A979-75CABC71CFE5}" srcId="{66A5D19A-9C69-44CA-9437-7B0A653C563C}" destId="{72CBAC41-958F-4E82-B4CF-21CE4309BA60}" srcOrd="3" destOrd="0" parTransId="{D56BF37A-CFD5-4A1E-A8DA-D61D61287357}" sibTransId="{21AE4A7C-A5CC-4A2A-BD38-7F5897CC995F}"/>
    <dgm:cxn modelId="{1F8AC9B9-9BFD-4A23-9565-CAC8F8AA9F65}" type="presOf" srcId="{DBF98A3E-70A1-4A59-A133-F7907F67C241}" destId="{C0435695-FE4C-4556-AF0F-674F650E72E3}" srcOrd="0" destOrd="0" presId="urn:microsoft.com/office/officeart/2005/8/layout/hProcess9"/>
    <dgm:cxn modelId="{B7DAF815-1527-4B50-8228-35BB91A900B2}" srcId="{66A5D19A-9C69-44CA-9437-7B0A653C563C}" destId="{DBF98A3E-70A1-4A59-A133-F7907F67C241}" srcOrd="1" destOrd="0" parTransId="{B3C999D6-CD9F-4B11-BEA1-2F8C4DE633F3}" sibTransId="{76BBD13C-165D-4E57-8519-73F5D98657DB}"/>
    <dgm:cxn modelId="{24D086DA-E4A4-4C95-AA60-95F538EC8859}" type="presOf" srcId="{66A5D19A-9C69-44CA-9437-7B0A653C563C}" destId="{560795F3-BEF1-45F4-BF62-002A1D9038AF}" srcOrd="0" destOrd="0" presId="urn:microsoft.com/office/officeart/2005/8/layout/hProcess9"/>
    <dgm:cxn modelId="{8A376BDB-76C9-495B-9612-9D91E04FB32E}" type="presOf" srcId="{B7870A43-34B1-41A2-B36F-33F18E8197D2}" destId="{7CDF895B-7F3E-4C20-B1A5-0BE4D9440A7A}" srcOrd="0" destOrd="0" presId="urn:microsoft.com/office/officeart/2005/8/layout/hProcess9"/>
    <dgm:cxn modelId="{E90B641A-3DE1-4256-906A-74C8DF69FB1A}" type="presOf" srcId="{72CBAC41-958F-4E82-B4CF-21CE4309BA60}" destId="{1BDC79D3-3055-4E80-9F7B-8FE918C8898B}" srcOrd="0" destOrd="0" presId="urn:microsoft.com/office/officeart/2005/8/layout/hProcess9"/>
    <dgm:cxn modelId="{F0C6DB5A-0991-4DA0-B4D8-C49ECB712025}" type="presOf" srcId="{99F2A0F0-DAEE-454E-ACBB-91CEE46644B0}" destId="{13B6B058-E066-4C50-99DC-66AF80652EF2}" srcOrd="0" destOrd="0" presId="urn:microsoft.com/office/officeart/2005/8/layout/hProcess9"/>
    <dgm:cxn modelId="{4DB3D63F-2445-4BCA-B2BA-7F6611A00BE8}" srcId="{66A5D19A-9C69-44CA-9437-7B0A653C563C}" destId="{B7870A43-34B1-41A2-B36F-33F18E8197D2}" srcOrd="0" destOrd="0" parTransId="{F714536A-7FC0-440C-9A22-88A2C7DB5067}" sibTransId="{1844905D-F199-4183-AE15-3298F11A9AF1}"/>
    <dgm:cxn modelId="{0C96CB4C-E28D-4095-A711-92873BAE654F}" type="presParOf" srcId="{560795F3-BEF1-45F4-BF62-002A1D9038AF}" destId="{27E4D31E-3780-4051-B385-1815743EC3E0}" srcOrd="0" destOrd="0" presId="urn:microsoft.com/office/officeart/2005/8/layout/hProcess9"/>
    <dgm:cxn modelId="{F568A599-9CA0-421F-B499-50B1600130D1}" type="presParOf" srcId="{560795F3-BEF1-45F4-BF62-002A1D9038AF}" destId="{46FEEAC2-D919-42B1-A538-79EEAD6B2E81}" srcOrd="1" destOrd="0" presId="urn:microsoft.com/office/officeart/2005/8/layout/hProcess9"/>
    <dgm:cxn modelId="{57B7D166-1EA3-4468-98EC-B9B2754D4372}" type="presParOf" srcId="{46FEEAC2-D919-42B1-A538-79EEAD6B2E81}" destId="{7CDF895B-7F3E-4C20-B1A5-0BE4D9440A7A}" srcOrd="0" destOrd="0" presId="urn:microsoft.com/office/officeart/2005/8/layout/hProcess9"/>
    <dgm:cxn modelId="{1A170527-819F-44D9-9F4B-3001DFF3032F}" type="presParOf" srcId="{46FEEAC2-D919-42B1-A538-79EEAD6B2E81}" destId="{119FC289-C58C-4B10-B12C-25DB281FAAF4}" srcOrd="1" destOrd="0" presId="urn:microsoft.com/office/officeart/2005/8/layout/hProcess9"/>
    <dgm:cxn modelId="{E8AFDF09-BBBD-4CEE-87B2-F479D4E8E499}" type="presParOf" srcId="{46FEEAC2-D919-42B1-A538-79EEAD6B2E81}" destId="{C0435695-FE4C-4556-AF0F-674F650E72E3}" srcOrd="2" destOrd="0" presId="urn:microsoft.com/office/officeart/2005/8/layout/hProcess9"/>
    <dgm:cxn modelId="{08C723A8-92C9-49C4-B787-4F2973DA3AD8}" type="presParOf" srcId="{46FEEAC2-D919-42B1-A538-79EEAD6B2E81}" destId="{52E5980E-EB1A-421F-8C68-07691610F5BE}" srcOrd="3" destOrd="0" presId="urn:microsoft.com/office/officeart/2005/8/layout/hProcess9"/>
    <dgm:cxn modelId="{4534AF69-BF07-4A57-B6E5-37367F8B355A}" type="presParOf" srcId="{46FEEAC2-D919-42B1-A538-79EEAD6B2E81}" destId="{13B6B058-E066-4C50-99DC-66AF80652EF2}" srcOrd="4" destOrd="0" presId="urn:microsoft.com/office/officeart/2005/8/layout/hProcess9"/>
    <dgm:cxn modelId="{51BA068A-F9B9-40A6-8B79-7FF97871095A}" type="presParOf" srcId="{46FEEAC2-D919-42B1-A538-79EEAD6B2E81}" destId="{D3F9A5F3-72C7-4165-9D2E-A0E99C11770B}" srcOrd="5" destOrd="0" presId="urn:microsoft.com/office/officeart/2005/8/layout/hProcess9"/>
    <dgm:cxn modelId="{1C44EB82-958D-4214-A222-77D5F52DF0CE}" type="presParOf" srcId="{46FEEAC2-D919-42B1-A538-79EEAD6B2E81}" destId="{1BDC79D3-3055-4E80-9F7B-8FE918C8898B}" srcOrd="6"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6A5D19A-9C69-44CA-9437-7B0A653C563C}"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B7870A43-34B1-41A2-B36F-33F18E8197D2}">
      <dgm:prSet custT="1"/>
      <dgm:spPr>
        <a:gradFill rotWithShape="0">
          <a:gsLst>
            <a:gs pos="7000">
              <a:srgbClr val="92D050"/>
            </a:gs>
            <a:gs pos="82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dgm:spPr>
      <dgm:t>
        <a:bodyPr/>
        <a:lstStyle/>
        <a:p>
          <a:pPr rtl="0"/>
          <a:r>
            <a:rPr lang="en-US" sz="2000" dirty="0" smtClean="0"/>
            <a:t> </a:t>
          </a:r>
          <a:br>
            <a:rPr lang="en-US" sz="2000" dirty="0" smtClean="0"/>
          </a:br>
          <a:r>
            <a:rPr lang="en-US" sz="3000" dirty="0" smtClean="0">
              <a:solidFill>
                <a:schemeClr val="tx1"/>
              </a:solidFill>
            </a:rPr>
            <a:t>Credit Control</a:t>
          </a:r>
          <a:endParaRPr lang="en-US" sz="3000" dirty="0">
            <a:solidFill>
              <a:schemeClr val="tx1"/>
            </a:solidFill>
          </a:endParaRPr>
        </a:p>
      </dgm:t>
    </dgm:pt>
    <dgm:pt modelId="{F714536A-7FC0-440C-9A22-88A2C7DB5067}" type="parTrans" cxnId="{4DB3D63F-2445-4BCA-B2BA-7F6611A00BE8}">
      <dgm:prSet/>
      <dgm:spPr/>
      <dgm:t>
        <a:bodyPr/>
        <a:lstStyle/>
        <a:p>
          <a:endParaRPr lang="en-US"/>
        </a:p>
      </dgm:t>
    </dgm:pt>
    <dgm:pt modelId="{1844905D-F199-4183-AE15-3298F11A9AF1}" type="sibTrans" cxnId="{4DB3D63F-2445-4BCA-B2BA-7F6611A00BE8}">
      <dgm:prSet/>
      <dgm:spPr/>
      <dgm:t>
        <a:bodyPr/>
        <a:lstStyle/>
        <a:p>
          <a:endParaRPr lang="en-US"/>
        </a:p>
      </dgm:t>
    </dgm:pt>
    <dgm:pt modelId="{DBF98A3E-70A1-4A59-A133-F7907F67C241}">
      <dgm:prSet custT="1"/>
      <dgm:spPr>
        <a:gradFill rotWithShape="0">
          <a:gsLst>
            <a:gs pos="7000">
              <a:srgbClr val="92D050"/>
            </a:gs>
            <a:gs pos="82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dgm:spPr>
      <dgm:t>
        <a:bodyPr/>
        <a:lstStyle/>
        <a:p>
          <a:pPr rtl="0"/>
          <a:endParaRPr lang="en-US" sz="2000" baseline="0" dirty="0" smtClean="0"/>
        </a:p>
        <a:p>
          <a:pPr rtl="0"/>
          <a:r>
            <a:rPr lang="en-US" sz="3000" baseline="0" dirty="0" smtClean="0">
              <a:solidFill>
                <a:schemeClr val="tx1"/>
              </a:solidFill>
            </a:rPr>
            <a:t>Assessing Receivables/</a:t>
          </a:r>
          <a:br>
            <a:rPr lang="en-US" sz="3000" baseline="0" dirty="0" smtClean="0">
              <a:solidFill>
                <a:schemeClr val="tx1"/>
              </a:solidFill>
            </a:rPr>
          </a:br>
          <a:r>
            <a:rPr lang="en-US" sz="3000" baseline="0" dirty="0" smtClean="0">
              <a:solidFill>
                <a:schemeClr val="tx1"/>
              </a:solidFill>
            </a:rPr>
            <a:t>Payables</a:t>
          </a:r>
          <a:endParaRPr lang="en-US" sz="3000" dirty="0">
            <a:solidFill>
              <a:schemeClr val="tx1"/>
            </a:solidFill>
          </a:endParaRPr>
        </a:p>
      </dgm:t>
    </dgm:pt>
    <dgm:pt modelId="{B3C999D6-CD9F-4B11-BEA1-2F8C4DE633F3}" type="parTrans" cxnId="{B7DAF815-1527-4B50-8228-35BB91A900B2}">
      <dgm:prSet/>
      <dgm:spPr/>
      <dgm:t>
        <a:bodyPr/>
        <a:lstStyle/>
        <a:p>
          <a:endParaRPr lang="en-US"/>
        </a:p>
      </dgm:t>
    </dgm:pt>
    <dgm:pt modelId="{76BBD13C-165D-4E57-8519-73F5D98657DB}" type="sibTrans" cxnId="{B7DAF815-1527-4B50-8228-35BB91A900B2}">
      <dgm:prSet/>
      <dgm:spPr/>
      <dgm:t>
        <a:bodyPr/>
        <a:lstStyle/>
        <a:p>
          <a:endParaRPr lang="en-US"/>
        </a:p>
      </dgm:t>
    </dgm:pt>
    <dgm:pt modelId="{99F2A0F0-DAEE-454E-ACBB-91CEE46644B0}">
      <dgm:prSet custT="1"/>
      <dgm:spPr>
        <a:gradFill rotWithShape="0">
          <a:gsLst>
            <a:gs pos="7000">
              <a:srgbClr val="92D050"/>
            </a:gs>
            <a:gs pos="82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dgm:spPr>
      <dgm:t>
        <a:bodyPr/>
        <a:lstStyle/>
        <a:p>
          <a:pPr rtl="0"/>
          <a:r>
            <a:rPr lang="en-US" sz="3000" baseline="0" dirty="0" smtClean="0">
              <a:solidFill>
                <a:schemeClr val="tx1"/>
              </a:solidFill>
            </a:rPr>
            <a:t>Monthly Bad Debt Relief/ Recovery Processing</a:t>
          </a:r>
          <a:endParaRPr lang="en-US" sz="3000" dirty="0">
            <a:solidFill>
              <a:schemeClr val="tx1"/>
            </a:solidFill>
          </a:endParaRPr>
        </a:p>
      </dgm:t>
    </dgm:pt>
    <dgm:pt modelId="{BC893E66-4109-4EBF-8ADB-B80F424A15B7}" type="parTrans" cxnId="{67C06B8E-9734-4866-83A6-AA5A48EF4BBE}">
      <dgm:prSet/>
      <dgm:spPr/>
      <dgm:t>
        <a:bodyPr/>
        <a:lstStyle/>
        <a:p>
          <a:endParaRPr lang="en-US"/>
        </a:p>
      </dgm:t>
    </dgm:pt>
    <dgm:pt modelId="{8FD4CF76-E167-49D3-9D3F-3A4DF59CEBC0}" type="sibTrans" cxnId="{67C06B8E-9734-4866-83A6-AA5A48EF4BBE}">
      <dgm:prSet/>
      <dgm:spPr/>
      <dgm:t>
        <a:bodyPr/>
        <a:lstStyle/>
        <a:p>
          <a:endParaRPr lang="en-US"/>
        </a:p>
      </dgm:t>
    </dgm:pt>
    <dgm:pt modelId="{72CBAC41-958F-4E82-B4CF-21CE4309BA60}">
      <dgm:prSet custT="1"/>
      <dgm:spPr/>
      <dgm:t>
        <a:bodyPr/>
        <a:lstStyle/>
        <a:p>
          <a:pPr rtl="0"/>
          <a:r>
            <a:rPr lang="en-US" sz="3000" dirty="0" smtClean="0"/>
            <a:t>Tax Declaration</a:t>
          </a:r>
          <a:endParaRPr lang="en-US" sz="3000" dirty="0"/>
        </a:p>
      </dgm:t>
    </dgm:pt>
    <dgm:pt modelId="{D56BF37A-CFD5-4A1E-A8DA-D61D61287357}" type="parTrans" cxnId="{81243DC2-4486-4BDA-A979-75CABC71CFE5}">
      <dgm:prSet/>
      <dgm:spPr/>
      <dgm:t>
        <a:bodyPr/>
        <a:lstStyle/>
        <a:p>
          <a:endParaRPr lang="en-US"/>
        </a:p>
      </dgm:t>
    </dgm:pt>
    <dgm:pt modelId="{21AE4A7C-A5CC-4A2A-BD38-7F5897CC995F}" type="sibTrans" cxnId="{81243DC2-4486-4BDA-A979-75CABC71CFE5}">
      <dgm:prSet/>
      <dgm:spPr/>
      <dgm:t>
        <a:bodyPr/>
        <a:lstStyle/>
        <a:p>
          <a:endParaRPr lang="en-US"/>
        </a:p>
      </dgm:t>
    </dgm:pt>
    <dgm:pt modelId="{560795F3-BEF1-45F4-BF62-002A1D9038AF}" type="pres">
      <dgm:prSet presAssocID="{66A5D19A-9C69-44CA-9437-7B0A653C563C}" presName="CompostProcess" presStyleCnt="0">
        <dgm:presLayoutVars>
          <dgm:dir/>
          <dgm:resizeHandles val="exact"/>
        </dgm:presLayoutVars>
      </dgm:prSet>
      <dgm:spPr/>
      <dgm:t>
        <a:bodyPr/>
        <a:lstStyle/>
        <a:p>
          <a:endParaRPr lang="en-US"/>
        </a:p>
      </dgm:t>
    </dgm:pt>
    <dgm:pt modelId="{27E4D31E-3780-4051-B385-1815743EC3E0}" type="pres">
      <dgm:prSet presAssocID="{66A5D19A-9C69-44CA-9437-7B0A653C563C}" presName="arrow" presStyleLbl="bgShp" presStyleIdx="0" presStyleCnt="1" custScaleX="117647" custLinFactNeighborX="12704"/>
      <dgm:spPr/>
    </dgm:pt>
    <dgm:pt modelId="{46FEEAC2-D919-42B1-A538-79EEAD6B2E81}" type="pres">
      <dgm:prSet presAssocID="{66A5D19A-9C69-44CA-9437-7B0A653C563C}" presName="linearProcess" presStyleCnt="0"/>
      <dgm:spPr/>
    </dgm:pt>
    <dgm:pt modelId="{7CDF895B-7F3E-4C20-B1A5-0BE4D9440A7A}" type="pres">
      <dgm:prSet presAssocID="{B7870A43-34B1-41A2-B36F-33F18E8197D2}" presName="textNode" presStyleLbl="node1" presStyleIdx="0" presStyleCnt="4" custScaleX="72999" custScaleY="112952" custLinFactNeighborX="1043" custLinFactNeighborY="100">
        <dgm:presLayoutVars>
          <dgm:bulletEnabled val="1"/>
        </dgm:presLayoutVars>
      </dgm:prSet>
      <dgm:spPr/>
      <dgm:t>
        <a:bodyPr/>
        <a:lstStyle/>
        <a:p>
          <a:endParaRPr lang="en-US"/>
        </a:p>
      </dgm:t>
    </dgm:pt>
    <dgm:pt modelId="{119FC289-C58C-4B10-B12C-25DB281FAAF4}" type="pres">
      <dgm:prSet presAssocID="{1844905D-F199-4183-AE15-3298F11A9AF1}" presName="sibTrans" presStyleCnt="0"/>
      <dgm:spPr/>
    </dgm:pt>
    <dgm:pt modelId="{C0435695-FE4C-4556-AF0F-674F650E72E3}" type="pres">
      <dgm:prSet presAssocID="{DBF98A3E-70A1-4A59-A133-F7907F67C241}" presName="textNode" presStyleLbl="node1" presStyleIdx="1" presStyleCnt="4" custScaleX="72999" custScaleY="112952" custLinFactNeighborX="-6556" custLinFactNeighborY="100">
        <dgm:presLayoutVars>
          <dgm:bulletEnabled val="1"/>
        </dgm:presLayoutVars>
      </dgm:prSet>
      <dgm:spPr/>
      <dgm:t>
        <a:bodyPr/>
        <a:lstStyle/>
        <a:p>
          <a:endParaRPr lang="en-US"/>
        </a:p>
      </dgm:t>
    </dgm:pt>
    <dgm:pt modelId="{52E5980E-EB1A-421F-8C68-07691610F5BE}" type="pres">
      <dgm:prSet presAssocID="{76BBD13C-165D-4E57-8519-73F5D98657DB}" presName="sibTrans" presStyleCnt="0"/>
      <dgm:spPr/>
    </dgm:pt>
    <dgm:pt modelId="{13B6B058-E066-4C50-99DC-66AF80652EF2}" type="pres">
      <dgm:prSet presAssocID="{99F2A0F0-DAEE-454E-ACBB-91CEE46644B0}" presName="textNode" presStyleLbl="node1" presStyleIdx="2" presStyleCnt="4" custScaleX="72999" custScaleY="112952" custLinFactNeighborX="-14155" custLinFactNeighborY="100">
        <dgm:presLayoutVars>
          <dgm:bulletEnabled val="1"/>
        </dgm:presLayoutVars>
      </dgm:prSet>
      <dgm:spPr/>
      <dgm:t>
        <a:bodyPr/>
        <a:lstStyle/>
        <a:p>
          <a:endParaRPr lang="en-US"/>
        </a:p>
      </dgm:t>
    </dgm:pt>
    <dgm:pt modelId="{D3F9A5F3-72C7-4165-9D2E-A0E99C11770B}" type="pres">
      <dgm:prSet presAssocID="{8FD4CF76-E167-49D3-9D3F-3A4DF59CEBC0}" presName="sibTrans" presStyleCnt="0"/>
      <dgm:spPr/>
    </dgm:pt>
    <dgm:pt modelId="{1BDC79D3-3055-4E80-9F7B-8FE918C8898B}" type="pres">
      <dgm:prSet presAssocID="{72CBAC41-958F-4E82-B4CF-21CE4309BA60}" presName="textNode" presStyleLbl="node1" presStyleIdx="3" presStyleCnt="4" custScaleX="72999" custScaleY="112952" custLinFactNeighborX="-29353" custLinFactNeighborY="100">
        <dgm:presLayoutVars>
          <dgm:bulletEnabled val="1"/>
        </dgm:presLayoutVars>
      </dgm:prSet>
      <dgm:spPr/>
      <dgm:t>
        <a:bodyPr/>
        <a:lstStyle/>
        <a:p>
          <a:endParaRPr lang="en-US"/>
        </a:p>
      </dgm:t>
    </dgm:pt>
  </dgm:ptLst>
  <dgm:cxnLst>
    <dgm:cxn modelId="{67C06B8E-9734-4866-83A6-AA5A48EF4BBE}" srcId="{66A5D19A-9C69-44CA-9437-7B0A653C563C}" destId="{99F2A0F0-DAEE-454E-ACBB-91CEE46644B0}" srcOrd="2" destOrd="0" parTransId="{BC893E66-4109-4EBF-8ADB-B80F424A15B7}" sibTransId="{8FD4CF76-E167-49D3-9D3F-3A4DF59CEBC0}"/>
    <dgm:cxn modelId="{81243DC2-4486-4BDA-A979-75CABC71CFE5}" srcId="{66A5D19A-9C69-44CA-9437-7B0A653C563C}" destId="{72CBAC41-958F-4E82-B4CF-21CE4309BA60}" srcOrd="3" destOrd="0" parTransId="{D56BF37A-CFD5-4A1E-A8DA-D61D61287357}" sibTransId="{21AE4A7C-A5CC-4A2A-BD38-7F5897CC995F}"/>
    <dgm:cxn modelId="{1F8AC9B9-9BFD-4A23-9565-CAC8F8AA9F65}" type="presOf" srcId="{DBF98A3E-70A1-4A59-A133-F7907F67C241}" destId="{C0435695-FE4C-4556-AF0F-674F650E72E3}" srcOrd="0" destOrd="0" presId="urn:microsoft.com/office/officeart/2005/8/layout/hProcess9"/>
    <dgm:cxn modelId="{B7DAF815-1527-4B50-8228-35BB91A900B2}" srcId="{66A5D19A-9C69-44CA-9437-7B0A653C563C}" destId="{DBF98A3E-70A1-4A59-A133-F7907F67C241}" srcOrd="1" destOrd="0" parTransId="{B3C999D6-CD9F-4B11-BEA1-2F8C4DE633F3}" sibTransId="{76BBD13C-165D-4E57-8519-73F5D98657DB}"/>
    <dgm:cxn modelId="{24D086DA-E4A4-4C95-AA60-95F538EC8859}" type="presOf" srcId="{66A5D19A-9C69-44CA-9437-7B0A653C563C}" destId="{560795F3-BEF1-45F4-BF62-002A1D9038AF}" srcOrd="0" destOrd="0" presId="urn:microsoft.com/office/officeart/2005/8/layout/hProcess9"/>
    <dgm:cxn modelId="{8A376BDB-76C9-495B-9612-9D91E04FB32E}" type="presOf" srcId="{B7870A43-34B1-41A2-B36F-33F18E8197D2}" destId="{7CDF895B-7F3E-4C20-B1A5-0BE4D9440A7A}" srcOrd="0" destOrd="0" presId="urn:microsoft.com/office/officeart/2005/8/layout/hProcess9"/>
    <dgm:cxn modelId="{E90B641A-3DE1-4256-906A-74C8DF69FB1A}" type="presOf" srcId="{72CBAC41-958F-4E82-B4CF-21CE4309BA60}" destId="{1BDC79D3-3055-4E80-9F7B-8FE918C8898B}" srcOrd="0" destOrd="0" presId="urn:microsoft.com/office/officeart/2005/8/layout/hProcess9"/>
    <dgm:cxn modelId="{F0C6DB5A-0991-4DA0-B4D8-C49ECB712025}" type="presOf" srcId="{99F2A0F0-DAEE-454E-ACBB-91CEE46644B0}" destId="{13B6B058-E066-4C50-99DC-66AF80652EF2}" srcOrd="0" destOrd="0" presId="urn:microsoft.com/office/officeart/2005/8/layout/hProcess9"/>
    <dgm:cxn modelId="{4DB3D63F-2445-4BCA-B2BA-7F6611A00BE8}" srcId="{66A5D19A-9C69-44CA-9437-7B0A653C563C}" destId="{B7870A43-34B1-41A2-B36F-33F18E8197D2}" srcOrd="0" destOrd="0" parTransId="{F714536A-7FC0-440C-9A22-88A2C7DB5067}" sibTransId="{1844905D-F199-4183-AE15-3298F11A9AF1}"/>
    <dgm:cxn modelId="{0C96CB4C-E28D-4095-A711-92873BAE654F}" type="presParOf" srcId="{560795F3-BEF1-45F4-BF62-002A1D9038AF}" destId="{27E4D31E-3780-4051-B385-1815743EC3E0}" srcOrd="0" destOrd="0" presId="urn:microsoft.com/office/officeart/2005/8/layout/hProcess9"/>
    <dgm:cxn modelId="{F568A599-9CA0-421F-B499-50B1600130D1}" type="presParOf" srcId="{560795F3-BEF1-45F4-BF62-002A1D9038AF}" destId="{46FEEAC2-D919-42B1-A538-79EEAD6B2E81}" srcOrd="1" destOrd="0" presId="urn:microsoft.com/office/officeart/2005/8/layout/hProcess9"/>
    <dgm:cxn modelId="{57B7D166-1EA3-4468-98EC-B9B2754D4372}" type="presParOf" srcId="{46FEEAC2-D919-42B1-A538-79EEAD6B2E81}" destId="{7CDF895B-7F3E-4C20-B1A5-0BE4D9440A7A}" srcOrd="0" destOrd="0" presId="urn:microsoft.com/office/officeart/2005/8/layout/hProcess9"/>
    <dgm:cxn modelId="{1A170527-819F-44D9-9F4B-3001DFF3032F}" type="presParOf" srcId="{46FEEAC2-D919-42B1-A538-79EEAD6B2E81}" destId="{119FC289-C58C-4B10-B12C-25DB281FAAF4}" srcOrd="1" destOrd="0" presId="urn:microsoft.com/office/officeart/2005/8/layout/hProcess9"/>
    <dgm:cxn modelId="{E8AFDF09-BBBD-4CEE-87B2-F479D4E8E499}" type="presParOf" srcId="{46FEEAC2-D919-42B1-A538-79EEAD6B2E81}" destId="{C0435695-FE4C-4556-AF0F-674F650E72E3}" srcOrd="2" destOrd="0" presId="urn:microsoft.com/office/officeart/2005/8/layout/hProcess9"/>
    <dgm:cxn modelId="{08C723A8-92C9-49C4-B787-4F2973DA3AD8}" type="presParOf" srcId="{46FEEAC2-D919-42B1-A538-79EEAD6B2E81}" destId="{52E5980E-EB1A-421F-8C68-07691610F5BE}" srcOrd="3" destOrd="0" presId="urn:microsoft.com/office/officeart/2005/8/layout/hProcess9"/>
    <dgm:cxn modelId="{4534AF69-BF07-4A57-B6E5-37367F8B355A}" type="presParOf" srcId="{46FEEAC2-D919-42B1-A538-79EEAD6B2E81}" destId="{13B6B058-E066-4C50-99DC-66AF80652EF2}" srcOrd="4" destOrd="0" presId="urn:microsoft.com/office/officeart/2005/8/layout/hProcess9"/>
    <dgm:cxn modelId="{51BA068A-F9B9-40A6-8B79-7FF97871095A}" type="presParOf" srcId="{46FEEAC2-D919-42B1-A538-79EEAD6B2E81}" destId="{D3F9A5F3-72C7-4165-9D2E-A0E99C11770B}" srcOrd="5" destOrd="0" presId="urn:microsoft.com/office/officeart/2005/8/layout/hProcess9"/>
    <dgm:cxn modelId="{1C44EB82-958D-4214-A222-77D5F52DF0CE}" type="presParOf" srcId="{46FEEAC2-D919-42B1-A538-79EEAD6B2E81}" destId="{1BDC79D3-3055-4E80-9F7B-8FE918C8898B}" srcOrd="6"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E4D31E-3780-4051-B385-1815743EC3E0}">
      <dsp:nvSpPr>
        <dsp:cNvPr id="0" name=""/>
        <dsp:cNvSpPr/>
      </dsp:nvSpPr>
      <dsp:spPr>
        <a:xfrm>
          <a:off x="7" y="0"/>
          <a:ext cx="15925792" cy="68580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DF895B-7F3E-4C20-B1A5-0BE4D9440A7A}">
      <dsp:nvSpPr>
        <dsp:cNvPr id="0" name=""/>
        <dsp:cNvSpPr/>
      </dsp:nvSpPr>
      <dsp:spPr>
        <a:xfrm>
          <a:off x="14121" y="1882493"/>
          <a:ext cx="3409365" cy="3098499"/>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 </a:t>
          </a:r>
          <a:br>
            <a:rPr lang="en-US" sz="2000" kern="1200" dirty="0" smtClean="0"/>
          </a:br>
          <a:r>
            <a:rPr lang="en-US" sz="3000" kern="1200" dirty="0" smtClean="0"/>
            <a:t>Credit Control</a:t>
          </a:r>
          <a:endParaRPr lang="en-US" sz="3000" kern="1200" dirty="0"/>
        </a:p>
      </dsp:txBody>
      <dsp:txXfrm>
        <a:off x="165377" y="2033749"/>
        <a:ext cx="3106853" cy="2795987"/>
      </dsp:txXfrm>
    </dsp:sp>
    <dsp:sp modelId="{C0435695-FE4C-4556-AF0F-674F650E72E3}">
      <dsp:nvSpPr>
        <dsp:cNvPr id="0" name=""/>
        <dsp:cNvSpPr/>
      </dsp:nvSpPr>
      <dsp:spPr>
        <a:xfrm>
          <a:off x="4124477" y="1882493"/>
          <a:ext cx="3409365" cy="3098499"/>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endParaRPr lang="en-US" sz="2000" kern="1200" baseline="0" dirty="0" smtClean="0"/>
        </a:p>
        <a:p>
          <a:pPr lvl="0" algn="ctr" defTabSz="889000" rtl="0">
            <a:lnSpc>
              <a:spcPct val="90000"/>
            </a:lnSpc>
            <a:spcBef>
              <a:spcPct val="0"/>
            </a:spcBef>
            <a:spcAft>
              <a:spcPct val="35000"/>
            </a:spcAft>
          </a:pPr>
          <a:r>
            <a:rPr lang="en-US" sz="3000" kern="1200" baseline="0" dirty="0" smtClean="0"/>
            <a:t>Assessing Receivables/</a:t>
          </a:r>
          <a:br>
            <a:rPr lang="en-US" sz="3000" kern="1200" baseline="0" dirty="0" smtClean="0"/>
          </a:br>
          <a:r>
            <a:rPr lang="en-US" sz="3000" kern="1200" baseline="0" dirty="0" smtClean="0"/>
            <a:t>Payables</a:t>
          </a:r>
          <a:endParaRPr lang="en-US" sz="3000" kern="1200" dirty="0"/>
        </a:p>
      </dsp:txBody>
      <dsp:txXfrm>
        <a:off x="4275733" y="2033749"/>
        <a:ext cx="3106853" cy="2795987"/>
      </dsp:txXfrm>
    </dsp:sp>
    <dsp:sp modelId="{13B6B058-E066-4C50-99DC-66AF80652EF2}">
      <dsp:nvSpPr>
        <dsp:cNvPr id="0" name=""/>
        <dsp:cNvSpPr/>
      </dsp:nvSpPr>
      <dsp:spPr>
        <a:xfrm>
          <a:off x="8234834" y="1882493"/>
          <a:ext cx="3409365" cy="3098499"/>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kern="1200" baseline="0" dirty="0" smtClean="0"/>
            <a:t>Monthly Bad Debt Relief/ Recovery Processing</a:t>
          </a:r>
          <a:endParaRPr lang="en-US" sz="3000" kern="1200" dirty="0"/>
        </a:p>
      </dsp:txBody>
      <dsp:txXfrm>
        <a:off x="8386090" y="2033749"/>
        <a:ext cx="3106853" cy="2795987"/>
      </dsp:txXfrm>
    </dsp:sp>
    <dsp:sp modelId="{1BDC79D3-3055-4E80-9F7B-8FE918C8898B}">
      <dsp:nvSpPr>
        <dsp:cNvPr id="0" name=""/>
        <dsp:cNvSpPr/>
      </dsp:nvSpPr>
      <dsp:spPr>
        <a:xfrm>
          <a:off x="12287542" y="1882493"/>
          <a:ext cx="3409365" cy="3098499"/>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kern="1200" dirty="0" smtClean="0"/>
            <a:t>Tax Declaration</a:t>
          </a:r>
          <a:endParaRPr lang="en-US" sz="3000" kern="1200" dirty="0"/>
        </a:p>
      </dsp:txBody>
      <dsp:txXfrm>
        <a:off x="12438798" y="2033749"/>
        <a:ext cx="3106853" cy="27959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E4D31E-3780-4051-B385-1815743EC3E0}">
      <dsp:nvSpPr>
        <dsp:cNvPr id="0" name=""/>
        <dsp:cNvSpPr/>
      </dsp:nvSpPr>
      <dsp:spPr>
        <a:xfrm>
          <a:off x="7" y="0"/>
          <a:ext cx="15925792" cy="68580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DF895B-7F3E-4C20-B1A5-0BE4D9440A7A}">
      <dsp:nvSpPr>
        <dsp:cNvPr id="0" name=""/>
        <dsp:cNvSpPr/>
      </dsp:nvSpPr>
      <dsp:spPr>
        <a:xfrm>
          <a:off x="14121" y="1882493"/>
          <a:ext cx="3409365" cy="3098499"/>
        </a:xfrm>
        <a:prstGeom prst="roundRect">
          <a:avLst/>
        </a:prstGeom>
        <a:gradFill rotWithShape="0">
          <a:gsLst>
            <a:gs pos="0">
              <a:srgbClr val="92D050"/>
            </a:gs>
            <a:gs pos="74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 </a:t>
          </a:r>
          <a:br>
            <a:rPr lang="en-US" sz="2000" kern="1200" dirty="0" smtClean="0"/>
          </a:br>
          <a:r>
            <a:rPr lang="en-US" sz="3000" kern="1200" dirty="0" smtClean="0">
              <a:solidFill>
                <a:schemeClr val="tx1"/>
              </a:solidFill>
            </a:rPr>
            <a:t>Credit Control</a:t>
          </a:r>
          <a:endParaRPr lang="en-US" sz="3000" kern="1200" dirty="0">
            <a:solidFill>
              <a:schemeClr val="tx1"/>
            </a:solidFill>
          </a:endParaRPr>
        </a:p>
      </dsp:txBody>
      <dsp:txXfrm>
        <a:off x="165377" y="2033749"/>
        <a:ext cx="3106853" cy="2795987"/>
      </dsp:txXfrm>
    </dsp:sp>
    <dsp:sp modelId="{C0435695-FE4C-4556-AF0F-674F650E72E3}">
      <dsp:nvSpPr>
        <dsp:cNvPr id="0" name=""/>
        <dsp:cNvSpPr/>
      </dsp:nvSpPr>
      <dsp:spPr>
        <a:xfrm>
          <a:off x="4124477" y="1882493"/>
          <a:ext cx="3409365" cy="3098499"/>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endParaRPr lang="en-US" sz="2000" kern="1200" baseline="0" dirty="0" smtClean="0"/>
        </a:p>
        <a:p>
          <a:pPr lvl="0" algn="ctr" defTabSz="889000" rtl="0">
            <a:lnSpc>
              <a:spcPct val="90000"/>
            </a:lnSpc>
            <a:spcBef>
              <a:spcPct val="0"/>
            </a:spcBef>
            <a:spcAft>
              <a:spcPct val="35000"/>
            </a:spcAft>
          </a:pPr>
          <a:r>
            <a:rPr lang="en-US" sz="3000" kern="1200" baseline="0" dirty="0" smtClean="0"/>
            <a:t>Assessing Receivables/</a:t>
          </a:r>
          <a:br>
            <a:rPr lang="en-US" sz="3000" kern="1200" baseline="0" dirty="0" smtClean="0"/>
          </a:br>
          <a:r>
            <a:rPr lang="en-US" sz="3000" kern="1200" baseline="0" dirty="0" smtClean="0"/>
            <a:t>Payables</a:t>
          </a:r>
          <a:endParaRPr lang="en-US" sz="3000" kern="1200" dirty="0"/>
        </a:p>
      </dsp:txBody>
      <dsp:txXfrm>
        <a:off x="4275733" y="2033749"/>
        <a:ext cx="3106853" cy="2795987"/>
      </dsp:txXfrm>
    </dsp:sp>
    <dsp:sp modelId="{13B6B058-E066-4C50-99DC-66AF80652EF2}">
      <dsp:nvSpPr>
        <dsp:cNvPr id="0" name=""/>
        <dsp:cNvSpPr/>
      </dsp:nvSpPr>
      <dsp:spPr>
        <a:xfrm>
          <a:off x="8234834" y="1882493"/>
          <a:ext cx="3409365" cy="3098499"/>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kern="1200" baseline="0" dirty="0" smtClean="0"/>
            <a:t>Monthly Bad Debt Relief/ Recovery Processing</a:t>
          </a:r>
          <a:endParaRPr lang="en-US" sz="3000" kern="1200" dirty="0"/>
        </a:p>
      </dsp:txBody>
      <dsp:txXfrm>
        <a:off x="8386090" y="2033749"/>
        <a:ext cx="3106853" cy="2795987"/>
      </dsp:txXfrm>
    </dsp:sp>
    <dsp:sp modelId="{1BDC79D3-3055-4E80-9F7B-8FE918C8898B}">
      <dsp:nvSpPr>
        <dsp:cNvPr id="0" name=""/>
        <dsp:cNvSpPr/>
      </dsp:nvSpPr>
      <dsp:spPr>
        <a:xfrm>
          <a:off x="12287542" y="1882493"/>
          <a:ext cx="3409365" cy="3098499"/>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kern="1200" dirty="0" smtClean="0"/>
            <a:t>Tax Declaration</a:t>
          </a:r>
          <a:endParaRPr lang="en-US" sz="3000" kern="1200" dirty="0"/>
        </a:p>
      </dsp:txBody>
      <dsp:txXfrm>
        <a:off x="12438798" y="2033749"/>
        <a:ext cx="3106853" cy="279598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E4D31E-3780-4051-B385-1815743EC3E0}">
      <dsp:nvSpPr>
        <dsp:cNvPr id="0" name=""/>
        <dsp:cNvSpPr/>
      </dsp:nvSpPr>
      <dsp:spPr>
        <a:xfrm>
          <a:off x="7" y="0"/>
          <a:ext cx="15925792" cy="68580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DF895B-7F3E-4C20-B1A5-0BE4D9440A7A}">
      <dsp:nvSpPr>
        <dsp:cNvPr id="0" name=""/>
        <dsp:cNvSpPr/>
      </dsp:nvSpPr>
      <dsp:spPr>
        <a:xfrm>
          <a:off x="11642" y="1882493"/>
          <a:ext cx="2789480" cy="3098499"/>
        </a:xfrm>
        <a:prstGeom prst="roundRect">
          <a:avLst/>
        </a:prstGeom>
        <a:gradFill rotWithShape="0">
          <a:gsLst>
            <a:gs pos="0">
              <a:srgbClr val="92D050"/>
            </a:gs>
            <a:gs pos="74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 </a:t>
          </a:r>
          <a:br>
            <a:rPr lang="en-US" sz="2000" kern="1200" dirty="0" smtClean="0"/>
          </a:br>
          <a:r>
            <a:rPr lang="en-US" sz="3000" kern="1200" dirty="0" smtClean="0">
              <a:solidFill>
                <a:schemeClr val="tx1"/>
              </a:solidFill>
            </a:rPr>
            <a:t>Credit Control</a:t>
          </a:r>
          <a:endParaRPr lang="en-US" sz="3000" kern="1200" dirty="0">
            <a:solidFill>
              <a:schemeClr val="tx1"/>
            </a:solidFill>
          </a:endParaRPr>
        </a:p>
      </dsp:txBody>
      <dsp:txXfrm>
        <a:off x="147813" y="2018664"/>
        <a:ext cx="2517138" cy="2826157"/>
      </dsp:txXfrm>
    </dsp:sp>
    <dsp:sp modelId="{C0435695-FE4C-4556-AF0F-674F650E72E3}">
      <dsp:nvSpPr>
        <dsp:cNvPr id="0" name=""/>
        <dsp:cNvSpPr/>
      </dsp:nvSpPr>
      <dsp:spPr>
        <a:xfrm>
          <a:off x="3255126" y="1882493"/>
          <a:ext cx="2789480" cy="3098499"/>
        </a:xfrm>
        <a:prstGeom prst="roundRect">
          <a:avLst/>
        </a:prstGeom>
        <a:gradFill rotWithShape="0">
          <a:gsLst>
            <a:gs pos="0">
              <a:srgbClr val="92D050"/>
            </a:gs>
            <a:gs pos="74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endParaRPr lang="en-US" sz="2000" kern="1200" baseline="0" dirty="0" smtClean="0"/>
        </a:p>
        <a:p>
          <a:pPr lvl="0" algn="ctr" defTabSz="889000" rtl="0">
            <a:lnSpc>
              <a:spcPct val="90000"/>
            </a:lnSpc>
            <a:spcBef>
              <a:spcPct val="0"/>
            </a:spcBef>
            <a:spcAft>
              <a:spcPct val="35000"/>
            </a:spcAft>
          </a:pPr>
          <a:r>
            <a:rPr lang="en-US" sz="3000" kern="1200" baseline="0" dirty="0" smtClean="0">
              <a:solidFill>
                <a:schemeClr val="tx1"/>
              </a:solidFill>
            </a:rPr>
            <a:t>Assessing Receivables/</a:t>
          </a:r>
          <a:br>
            <a:rPr lang="en-US" sz="3000" kern="1200" baseline="0" dirty="0" smtClean="0">
              <a:solidFill>
                <a:schemeClr val="tx1"/>
              </a:solidFill>
            </a:rPr>
          </a:br>
          <a:r>
            <a:rPr lang="en-US" sz="3000" kern="1200" baseline="0" dirty="0" smtClean="0">
              <a:solidFill>
                <a:schemeClr val="tx1"/>
              </a:solidFill>
            </a:rPr>
            <a:t>Payables</a:t>
          </a:r>
          <a:endParaRPr lang="en-US" sz="3000" kern="1200" dirty="0">
            <a:solidFill>
              <a:schemeClr val="tx1"/>
            </a:solidFill>
          </a:endParaRPr>
        </a:p>
      </dsp:txBody>
      <dsp:txXfrm>
        <a:off x="3391297" y="2018664"/>
        <a:ext cx="2517138" cy="2826157"/>
      </dsp:txXfrm>
    </dsp:sp>
    <dsp:sp modelId="{13B6B058-E066-4C50-99DC-66AF80652EF2}">
      <dsp:nvSpPr>
        <dsp:cNvPr id="0" name=""/>
        <dsp:cNvSpPr/>
      </dsp:nvSpPr>
      <dsp:spPr>
        <a:xfrm>
          <a:off x="6498610" y="1882493"/>
          <a:ext cx="2789480" cy="3098499"/>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kern="1200" baseline="0" dirty="0" smtClean="0"/>
            <a:t>Monthly Bad Debt Relief/ Recovery Processing</a:t>
          </a:r>
          <a:endParaRPr lang="en-US" sz="3000" kern="1200" dirty="0"/>
        </a:p>
      </dsp:txBody>
      <dsp:txXfrm>
        <a:off x="6634781" y="2018664"/>
        <a:ext cx="2517138" cy="2826157"/>
      </dsp:txXfrm>
    </dsp:sp>
    <dsp:sp modelId="{7464D309-33B1-44D1-B356-1E4EFAFDFA6E}">
      <dsp:nvSpPr>
        <dsp:cNvPr id="0" name=""/>
        <dsp:cNvSpPr/>
      </dsp:nvSpPr>
      <dsp:spPr>
        <a:xfrm>
          <a:off x="9742094" y="1882493"/>
          <a:ext cx="2789480" cy="3098499"/>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kern="1200" dirty="0" smtClean="0"/>
            <a:t>Finalizing Batches</a:t>
          </a:r>
          <a:endParaRPr lang="en-US" sz="3000" kern="1200" dirty="0"/>
        </a:p>
      </dsp:txBody>
      <dsp:txXfrm>
        <a:off x="9878265" y="2018664"/>
        <a:ext cx="2517138" cy="2826157"/>
      </dsp:txXfrm>
    </dsp:sp>
    <dsp:sp modelId="{1BDC79D3-3055-4E80-9F7B-8FE918C8898B}">
      <dsp:nvSpPr>
        <dsp:cNvPr id="0" name=""/>
        <dsp:cNvSpPr/>
      </dsp:nvSpPr>
      <dsp:spPr>
        <a:xfrm>
          <a:off x="12985578" y="1882493"/>
          <a:ext cx="2789480" cy="3098499"/>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kern="1200" dirty="0" smtClean="0"/>
            <a:t>Tax Declaration</a:t>
          </a:r>
          <a:endParaRPr lang="en-US" sz="3000" kern="1200" dirty="0"/>
        </a:p>
      </dsp:txBody>
      <dsp:txXfrm>
        <a:off x="13121749" y="2018664"/>
        <a:ext cx="2517138" cy="282615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E4D31E-3780-4051-B385-1815743EC3E0}">
      <dsp:nvSpPr>
        <dsp:cNvPr id="0" name=""/>
        <dsp:cNvSpPr/>
      </dsp:nvSpPr>
      <dsp:spPr>
        <a:xfrm>
          <a:off x="7" y="0"/>
          <a:ext cx="15925792" cy="68580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DF895B-7F3E-4C20-B1A5-0BE4D9440A7A}">
      <dsp:nvSpPr>
        <dsp:cNvPr id="0" name=""/>
        <dsp:cNvSpPr/>
      </dsp:nvSpPr>
      <dsp:spPr>
        <a:xfrm>
          <a:off x="14121" y="1882493"/>
          <a:ext cx="3409365" cy="3098499"/>
        </a:xfrm>
        <a:prstGeom prst="roundRect">
          <a:avLst/>
        </a:prstGeom>
        <a:gradFill rotWithShape="0">
          <a:gsLst>
            <a:gs pos="7000">
              <a:srgbClr val="92D050"/>
            </a:gs>
            <a:gs pos="82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 </a:t>
          </a:r>
          <a:br>
            <a:rPr lang="en-US" sz="2000" kern="1200" dirty="0" smtClean="0"/>
          </a:br>
          <a:r>
            <a:rPr lang="en-US" sz="3000" kern="1200" dirty="0" smtClean="0">
              <a:solidFill>
                <a:schemeClr val="tx1"/>
              </a:solidFill>
            </a:rPr>
            <a:t>Credit Control</a:t>
          </a:r>
          <a:endParaRPr lang="en-US" sz="3000" kern="1200" dirty="0">
            <a:solidFill>
              <a:schemeClr val="tx1"/>
            </a:solidFill>
          </a:endParaRPr>
        </a:p>
      </dsp:txBody>
      <dsp:txXfrm>
        <a:off x="165377" y="2033749"/>
        <a:ext cx="3106853" cy="2795987"/>
      </dsp:txXfrm>
    </dsp:sp>
    <dsp:sp modelId="{C0435695-FE4C-4556-AF0F-674F650E72E3}">
      <dsp:nvSpPr>
        <dsp:cNvPr id="0" name=""/>
        <dsp:cNvSpPr/>
      </dsp:nvSpPr>
      <dsp:spPr>
        <a:xfrm>
          <a:off x="4124477" y="1882493"/>
          <a:ext cx="3409365" cy="3098499"/>
        </a:xfrm>
        <a:prstGeom prst="roundRect">
          <a:avLst/>
        </a:prstGeom>
        <a:gradFill rotWithShape="0">
          <a:gsLst>
            <a:gs pos="7000">
              <a:srgbClr val="92D050"/>
            </a:gs>
            <a:gs pos="82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endParaRPr lang="en-US" sz="2000" kern="1200" baseline="0" dirty="0" smtClean="0"/>
        </a:p>
        <a:p>
          <a:pPr lvl="0" algn="ctr" defTabSz="889000" rtl="0">
            <a:lnSpc>
              <a:spcPct val="90000"/>
            </a:lnSpc>
            <a:spcBef>
              <a:spcPct val="0"/>
            </a:spcBef>
            <a:spcAft>
              <a:spcPct val="35000"/>
            </a:spcAft>
          </a:pPr>
          <a:r>
            <a:rPr lang="en-US" sz="3000" kern="1200" baseline="0" dirty="0" smtClean="0">
              <a:solidFill>
                <a:schemeClr val="tx1"/>
              </a:solidFill>
            </a:rPr>
            <a:t>Assessing Receivables/</a:t>
          </a:r>
          <a:br>
            <a:rPr lang="en-US" sz="3000" kern="1200" baseline="0" dirty="0" smtClean="0">
              <a:solidFill>
                <a:schemeClr val="tx1"/>
              </a:solidFill>
            </a:rPr>
          </a:br>
          <a:r>
            <a:rPr lang="en-US" sz="3000" kern="1200" baseline="0" dirty="0" smtClean="0">
              <a:solidFill>
                <a:schemeClr val="tx1"/>
              </a:solidFill>
            </a:rPr>
            <a:t>Payables</a:t>
          </a:r>
          <a:endParaRPr lang="en-US" sz="3000" kern="1200" dirty="0">
            <a:solidFill>
              <a:schemeClr val="tx1"/>
            </a:solidFill>
          </a:endParaRPr>
        </a:p>
      </dsp:txBody>
      <dsp:txXfrm>
        <a:off x="4275733" y="2033749"/>
        <a:ext cx="3106853" cy="2795987"/>
      </dsp:txXfrm>
    </dsp:sp>
    <dsp:sp modelId="{13B6B058-E066-4C50-99DC-66AF80652EF2}">
      <dsp:nvSpPr>
        <dsp:cNvPr id="0" name=""/>
        <dsp:cNvSpPr/>
      </dsp:nvSpPr>
      <dsp:spPr>
        <a:xfrm>
          <a:off x="8234834" y="1882493"/>
          <a:ext cx="3409365" cy="3098499"/>
        </a:xfrm>
        <a:prstGeom prst="roundRect">
          <a:avLst/>
        </a:prstGeom>
        <a:gradFill rotWithShape="0">
          <a:gsLst>
            <a:gs pos="7000">
              <a:srgbClr val="92D050"/>
            </a:gs>
            <a:gs pos="82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kern="1200" baseline="0" dirty="0" smtClean="0">
              <a:solidFill>
                <a:schemeClr val="tx1"/>
              </a:solidFill>
            </a:rPr>
            <a:t>Monthly Bad Debt Relief/ Recovery Processing</a:t>
          </a:r>
          <a:endParaRPr lang="en-US" sz="3000" kern="1200" dirty="0">
            <a:solidFill>
              <a:schemeClr val="tx1"/>
            </a:solidFill>
          </a:endParaRPr>
        </a:p>
      </dsp:txBody>
      <dsp:txXfrm>
        <a:off x="8386090" y="2033749"/>
        <a:ext cx="3106853" cy="2795987"/>
      </dsp:txXfrm>
    </dsp:sp>
    <dsp:sp modelId="{1BDC79D3-3055-4E80-9F7B-8FE918C8898B}">
      <dsp:nvSpPr>
        <dsp:cNvPr id="0" name=""/>
        <dsp:cNvSpPr/>
      </dsp:nvSpPr>
      <dsp:spPr>
        <a:xfrm>
          <a:off x="12287542" y="1882493"/>
          <a:ext cx="3409365" cy="3098499"/>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kern="1200" dirty="0" smtClean="0"/>
            <a:t>Tax Declaration</a:t>
          </a:r>
          <a:endParaRPr lang="en-US" sz="3000" kern="1200" dirty="0"/>
        </a:p>
      </dsp:txBody>
      <dsp:txXfrm>
        <a:off x="12438798" y="2033749"/>
        <a:ext cx="3106853" cy="279598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E4D31E-3780-4051-B385-1815743EC3E0}">
      <dsp:nvSpPr>
        <dsp:cNvPr id="0" name=""/>
        <dsp:cNvSpPr/>
      </dsp:nvSpPr>
      <dsp:spPr>
        <a:xfrm>
          <a:off x="7" y="0"/>
          <a:ext cx="15925792" cy="68580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DF895B-7F3E-4C20-B1A5-0BE4D9440A7A}">
      <dsp:nvSpPr>
        <dsp:cNvPr id="0" name=""/>
        <dsp:cNvSpPr/>
      </dsp:nvSpPr>
      <dsp:spPr>
        <a:xfrm>
          <a:off x="14121" y="1882493"/>
          <a:ext cx="3409365" cy="3098499"/>
        </a:xfrm>
        <a:prstGeom prst="roundRect">
          <a:avLst/>
        </a:prstGeom>
        <a:gradFill rotWithShape="0">
          <a:gsLst>
            <a:gs pos="7000">
              <a:srgbClr val="92D050"/>
            </a:gs>
            <a:gs pos="82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 </a:t>
          </a:r>
          <a:br>
            <a:rPr lang="en-US" sz="2000" kern="1200" dirty="0" smtClean="0"/>
          </a:br>
          <a:r>
            <a:rPr lang="en-US" sz="3000" kern="1200" dirty="0" smtClean="0">
              <a:solidFill>
                <a:schemeClr val="tx1"/>
              </a:solidFill>
            </a:rPr>
            <a:t>Credit Control</a:t>
          </a:r>
          <a:endParaRPr lang="en-US" sz="3000" kern="1200" dirty="0">
            <a:solidFill>
              <a:schemeClr val="tx1"/>
            </a:solidFill>
          </a:endParaRPr>
        </a:p>
      </dsp:txBody>
      <dsp:txXfrm>
        <a:off x="165377" y="2033749"/>
        <a:ext cx="3106853" cy="2795987"/>
      </dsp:txXfrm>
    </dsp:sp>
    <dsp:sp modelId="{C0435695-FE4C-4556-AF0F-674F650E72E3}">
      <dsp:nvSpPr>
        <dsp:cNvPr id="0" name=""/>
        <dsp:cNvSpPr/>
      </dsp:nvSpPr>
      <dsp:spPr>
        <a:xfrm>
          <a:off x="4124477" y="1882493"/>
          <a:ext cx="3409365" cy="3098499"/>
        </a:xfrm>
        <a:prstGeom prst="roundRect">
          <a:avLst/>
        </a:prstGeom>
        <a:gradFill rotWithShape="0">
          <a:gsLst>
            <a:gs pos="7000">
              <a:srgbClr val="92D050"/>
            </a:gs>
            <a:gs pos="82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endParaRPr lang="en-US" sz="2000" kern="1200" baseline="0" dirty="0" smtClean="0"/>
        </a:p>
        <a:p>
          <a:pPr lvl="0" algn="ctr" defTabSz="889000" rtl="0">
            <a:lnSpc>
              <a:spcPct val="90000"/>
            </a:lnSpc>
            <a:spcBef>
              <a:spcPct val="0"/>
            </a:spcBef>
            <a:spcAft>
              <a:spcPct val="35000"/>
            </a:spcAft>
          </a:pPr>
          <a:r>
            <a:rPr lang="en-US" sz="3000" kern="1200" baseline="0" dirty="0" smtClean="0">
              <a:solidFill>
                <a:schemeClr val="tx1"/>
              </a:solidFill>
            </a:rPr>
            <a:t>Assessing Receivables/</a:t>
          </a:r>
          <a:br>
            <a:rPr lang="en-US" sz="3000" kern="1200" baseline="0" dirty="0" smtClean="0">
              <a:solidFill>
                <a:schemeClr val="tx1"/>
              </a:solidFill>
            </a:rPr>
          </a:br>
          <a:r>
            <a:rPr lang="en-US" sz="3000" kern="1200" baseline="0" dirty="0" smtClean="0">
              <a:solidFill>
                <a:schemeClr val="tx1"/>
              </a:solidFill>
            </a:rPr>
            <a:t>Payables</a:t>
          </a:r>
          <a:endParaRPr lang="en-US" sz="3000" kern="1200" dirty="0">
            <a:solidFill>
              <a:schemeClr val="tx1"/>
            </a:solidFill>
          </a:endParaRPr>
        </a:p>
      </dsp:txBody>
      <dsp:txXfrm>
        <a:off x="4275733" y="2033749"/>
        <a:ext cx="3106853" cy="2795987"/>
      </dsp:txXfrm>
    </dsp:sp>
    <dsp:sp modelId="{13B6B058-E066-4C50-99DC-66AF80652EF2}">
      <dsp:nvSpPr>
        <dsp:cNvPr id="0" name=""/>
        <dsp:cNvSpPr/>
      </dsp:nvSpPr>
      <dsp:spPr>
        <a:xfrm>
          <a:off x="8234834" y="1882493"/>
          <a:ext cx="3409365" cy="3098499"/>
        </a:xfrm>
        <a:prstGeom prst="roundRect">
          <a:avLst/>
        </a:prstGeom>
        <a:gradFill rotWithShape="0">
          <a:gsLst>
            <a:gs pos="7000">
              <a:srgbClr val="92D050"/>
            </a:gs>
            <a:gs pos="82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kern="1200" baseline="0" dirty="0" smtClean="0">
              <a:solidFill>
                <a:schemeClr val="tx1"/>
              </a:solidFill>
            </a:rPr>
            <a:t>Monthly Bad Debt Relief/ Recovery Processing</a:t>
          </a:r>
          <a:endParaRPr lang="en-US" sz="3000" kern="1200" dirty="0">
            <a:solidFill>
              <a:schemeClr val="tx1"/>
            </a:solidFill>
          </a:endParaRPr>
        </a:p>
      </dsp:txBody>
      <dsp:txXfrm>
        <a:off x="8386090" y="2033749"/>
        <a:ext cx="3106853" cy="2795987"/>
      </dsp:txXfrm>
    </dsp:sp>
    <dsp:sp modelId="{1BDC79D3-3055-4E80-9F7B-8FE918C8898B}">
      <dsp:nvSpPr>
        <dsp:cNvPr id="0" name=""/>
        <dsp:cNvSpPr/>
      </dsp:nvSpPr>
      <dsp:spPr>
        <a:xfrm>
          <a:off x="12287542" y="1882493"/>
          <a:ext cx="3409365" cy="3098499"/>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kern="1200" dirty="0" smtClean="0"/>
            <a:t>Tax Declaration</a:t>
          </a:r>
          <a:endParaRPr lang="en-US" sz="3000" kern="1200" dirty="0"/>
        </a:p>
      </dsp:txBody>
      <dsp:txXfrm>
        <a:off x="12438798" y="2033749"/>
        <a:ext cx="3106853" cy="279598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17269" y="8594435"/>
            <a:ext cx="2971800" cy="457200"/>
          </a:xfrm>
          <a:prstGeom prst="rect">
            <a:avLst/>
          </a:prstGeom>
        </p:spPr>
        <p:txBody>
          <a:bodyPr vert="horz" lIns="91440" tIns="45720" rIns="91440" bIns="45720" rtlCol="0" anchor="b"/>
          <a:lstStyle>
            <a:lvl1pPr algn="l">
              <a:defRPr sz="1200"/>
            </a:lvl1pPr>
          </a:lstStyle>
          <a:p>
            <a:endParaRPr lang="en-US" sz="1000" dirty="0">
              <a:latin typeface="Arial" pitchFamily="34" charset="0"/>
              <a:cs typeface="Arial" pitchFamily="34" charset="0"/>
            </a:endParaRPr>
          </a:p>
        </p:txBody>
      </p:sp>
      <p:sp>
        <p:nvSpPr>
          <p:cNvPr id="5" name="Slide Number Placeholder 4"/>
          <p:cNvSpPr>
            <a:spLocks noGrp="1"/>
          </p:cNvSpPr>
          <p:nvPr>
            <p:ph type="sldNum" sz="quarter" idx="3"/>
          </p:nvPr>
        </p:nvSpPr>
        <p:spPr>
          <a:xfrm>
            <a:off x="3429000" y="8594435"/>
            <a:ext cx="2971800" cy="457200"/>
          </a:xfrm>
          <a:prstGeom prst="rect">
            <a:avLst/>
          </a:prstGeom>
        </p:spPr>
        <p:txBody>
          <a:bodyPr vert="horz" lIns="91440" tIns="45720" rIns="91440" bIns="45720" rtlCol="0" anchor="b"/>
          <a:lstStyle>
            <a:lvl1pPr algn="r">
              <a:defRPr sz="1200"/>
            </a:lvl1pPr>
          </a:lstStyle>
          <a:p>
            <a:fld id="{42CD40DD-BC93-4D46-96F0-58214B8050CF}" type="slidenum">
              <a:rPr lang="en-US" sz="1000" smtClean="0">
                <a:latin typeface="Arial" pitchFamily="34" charset="0"/>
                <a:cs typeface="Arial" pitchFamily="34" charset="0"/>
              </a:rPr>
              <a:t>‹#›</a:t>
            </a:fld>
            <a:endParaRPr lang="en-US" sz="1000">
              <a:latin typeface="Arial" pitchFamily="34" charset="0"/>
              <a:cs typeface="Arial" pitchFamily="34" charset="0"/>
            </a:endParaRPr>
          </a:p>
        </p:txBody>
      </p:sp>
      <p:sp>
        <p:nvSpPr>
          <p:cNvPr id="7" name="Header Placeholder 1"/>
          <p:cNvSpPr>
            <a:spLocks noGrp="1"/>
          </p:cNvSpPr>
          <p:nvPr>
            <p:ph type="hdr" sz="quarter"/>
          </p:nvPr>
        </p:nvSpPr>
        <p:spPr>
          <a:xfrm>
            <a:off x="1000360" y="220173"/>
            <a:ext cx="2732220" cy="329391"/>
          </a:xfrm>
          <a:prstGeom prst="rect">
            <a:avLst/>
          </a:prstGeom>
        </p:spPr>
        <p:txBody>
          <a:bodyPr vert="horz" lIns="91440" tIns="45720" rIns="91440" bIns="45720" rtlCol="0"/>
          <a:lstStyle>
            <a:lvl1pPr algn="l">
              <a:defRPr sz="1200"/>
            </a:lvl1pPr>
          </a:lstStyle>
          <a:p>
            <a:endParaRPr lang="en-US" sz="1000">
              <a:latin typeface="Arial" pitchFamily="34" charset="0"/>
              <a:cs typeface="Arial" pitchFamily="34" charset="0"/>
            </a:endParaRPr>
          </a:p>
        </p:txBody>
      </p:sp>
      <p:sp>
        <p:nvSpPr>
          <p:cNvPr id="8" name="Date Placeholder 2"/>
          <p:cNvSpPr>
            <a:spLocks noGrp="1"/>
          </p:cNvSpPr>
          <p:nvPr>
            <p:ph type="dt" idx="1"/>
          </p:nvPr>
        </p:nvSpPr>
        <p:spPr>
          <a:xfrm>
            <a:off x="3884613" y="220173"/>
            <a:ext cx="2580187" cy="329391"/>
          </a:xfrm>
          <a:prstGeom prst="rect">
            <a:avLst/>
          </a:prstGeom>
        </p:spPr>
        <p:txBody>
          <a:bodyPr vert="horz" lIns="91440" tIns="45720" rIns="91440" bIns="45720" rtlCol="0"/>
          <a:lstStyle>
            <a:lvl1pPr algn="r">
              <a:defRPr sz="1200"/>
            </a:lvl1pPr>
          </a:lstStyle>
          <a:p>
            <a:fld id="{4555C116-A89E-4ABF-B5F8-752B759D771C}" type="datetimeFigureOut">
              <a:rPr lang="en-US" sz="1000" smtClean="0">
                <a:latin typeface="Arial" pitchFamily="34" charset="0"/>
                <a:cs typeface="Arial" pitchFamily="34" charset="0"/>
              </a:rPr>
              <a:t>10/24/2016</a:t>
            </a:fld>
            <a:endParaRPr lang="en-US" sz="1000" dirty="0">
              <a:latin typeface="Arial" pitchFamily="34" charset="0"/>
              <a:cs typeface="Arial" pitchFamily="34" charset="0"/>
            </a:endParaRPr>
          </a:p>
        </p:txBody>
      </p:sp>
      <p:pic>
        <p:nvPicPr>
          <p:cNvPr id="9" name="Picture 2" descr="\\psf\Home\Desktop\Infor_TMLogo_RGB_08051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3200" y="220173"/>
            <a:ext cx="360977" cy="329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19049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000360" y="220173"/>
            <a:ext cx="2732220" cy="329391"/>
          </a:xfrm>
          <a:prstGeom prst="rect">
            <a:avLst/>
          </a:prstGeom>
        </p:spPr>
        <p:txBody>
          <a:bodyPr vert="horz" lIns="91440" tIns="45720" rIns="91440" bIns="45720" rtlCol="0"/>
          <a:lstStyle>
            <a:lvl1pPr algn="l">
              <a:defRPr sz="1000">
                <a:latin typeface="Arial" pitchFamily="34" charset="0"/>
                <a:cs typeface="Arial" pitchFamily="34" charset="0"/>
              </a:defRPr>
            </a:lvl1pPr>
          </a:lstStyle>
          <a:p>
            <a:endParaRPr lang="en-US" dirty="0"/>
          </a:p>
        </p:txBody>
      </p:sp>
      <p:sp>
        <p:nvSpPr>
          <p:cNvPr id="3" name="Date Placeholder 2"/>
          <p:cNvSpPr>
            <a:spLocks noGrp="1"/>
          </p:cNvSpPr>
          <p:nvPr>
            <p:ph type="dt" idx="1"/>
          </p:nvPr>
        </p:nvSpPr>
        <p:spPr>
          <a:xfrm>
            <a:off x="3884613" y="220173"/>
            <a:ext cx="2580187" cy="329391"/>
          </a:xfrm>
          <a:prstGeom prst="rect">
            <a:avLst/>
          </a:prstGeom>
        </p:spPr>
        <p:txBody>
          <a:bodyPr vert="horz" lIns="91440" tIns="45720" rIns="91440" bIns="45720" rtlCol="0"/>
          <a:lstStyle>
            <a:lvl1pPr algn="r">
              <a:defRPr sz="1000">
                <a:latin typeface="Arial" pitchFamily="34" charset="0"/>
                <a:cs typeface="Arial" pitchFamily="34" charset="0"/>
              </a:defRPr>
            </a:lvl1pPr>
          </a:lstStyle>
          <a:p>
            <a:fld id="{4555C116-A89E-4ABF-B5F8-752B759D771C}" type="datetimeFigureOut">
              <a:rPr lang="en-US" smtClean="0"/>
              <a:pPr/>
              <a:t>10/24/2016</a:t>
            </a:fld>
            <a:endParaRPr lang="en-US"/>
          </a:p>
        </p:txBody>
      </p:sp>
      <p:sp>
        <p:nvSpPr>
          <p:cNvPr id="4" name="Slide Image Placeholder 3"/>
          <p:cNvSpPr>
            <a:spLocks noGrp="1" noRot="1" noChangeAspect="1"/>
          </p:cNvSpPr>
          <p:nvPr>
            <p:ph type="sldImg" idx="2"/>
          </p:nvPr>
        </p:nvSpPr>
        <p:spPr>
          <a:xfrm>
            <a:off x="381000" y="77725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2" descr="\\psf\Home\Desktop\Infor_TMLogo_RGB_08051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3200" y="220173"/>
            <a:ext cx="360977" cy="329392"/>
          </a:xfrm>
          <a:prstGeom prst="rect">
            <a:avLst/>
          </a:prstGeom>
          <a:noFill/>
          <a:extLst>
            <a:ext uri="{909E8E84-426E-40DD-AFC4-6F175D3DCCD1}">
              <a14:hiddenFill xmlns:a14="http://schemas.microsoft.com/office/drawing/2010/main">
                <a:solidFill>
                  <a:srgbClr val="FFFFFF"/>
                </a:solidFill>
              </a14:hiddenFill>
            </a:ext>
          </a:extLst>
        </p:spPr>
      </p:pic>
      <p:sp>
        <p:nvSpPr>
          <p:cNvPr id="9" name="Footer Placeholder 3"/>
          <p:cNvSpPr>
            <a:spLocks noGrp="1"/>
          </p:cNvSpPr>
          <p:nvPr>
            <p:ph type="ftr" sz="quarter" idx="4"/>
          </p:nvPr>
        </p:nvSpPr>
        <p:spPr>
          <a:xfrm>
            <a:off x="417269" y="8594435"/>
            <a:ext cx="2971800" cy="457200"/>
          </a:xfrm>
          <a:prstGeom prst="rect">
            <a:avLst/>
          </a:prstGeom>
        </p:spPr>
        <p:txBody>
          <a:bodyPr vert="horz" lIns="91440" tIns="45720" rIns="91440" bIns="45720" rtlCol="0" anchor="b"/>
          <a:lstStyle>
            <a:lvl1pPr algn="l">
              <a:defRPr sz="1200"/>
            </a:lvl1pPr>
          </a:lstStyle>
          <a:p>
            <a:endParaRPr lang="en-US" sz="1000" dirty="0">
              <a:latin typeface="Arial" pitchFamily="34" charset="0"/>
              <a:cs typeface="Arial" pitchFamily="34" charset="0"/>
            </a:endParaRPr>
          </a:p>
        </p:txBody>
      </p:sp>
      <p:sp>
        <p:nvSpPr>
          <p:cNvPr id="10" name="Slide Number Placeholder 4"/>
          <p:cNvSpPr>
            <a:spLocks noGrp="1"/>
          </p:cNvSpPr>
          <p:nvPr>
            <p:ph type="sldNum" sz="quarter" idx="5"/>
          </p:nvPr>
        </p:nvSpPr>
        <p:spPr>
          <a:xfrm>
            <a:off x="3429000" y="8594435"/>
            <a:ext cx="2971800" cy="457200"/>
          </a:xfrm>
          <a:prstGeom prst="rect">
            <a:avLst/>
          </a:prstGeom>
        </p:spPr>
        <p:txBody>
          <a:bodyPr vert="horz" lIns="91440" tIns="45720" rIns="91440" bIns="45720" rtlCol="0" anchor="b"/>
          <a:lstStyle>
            <a:lvl1pPr algn="r">
              <a:defRPr sz="1200"/>
            </a:lvl1pPr>
          </a:lstStyle>
          <a:p>
            <a:fld id="{42CD40DD-BC93-4D46-96F0-58214B8050CF}" type="slidenum">
              <a:rPr lang="en-US" sz="1000" smtClean="0">
                <a:latin typeface="Arial" pitchFamily="34" charset="0"/>
                <a:cs typeface="Arial" pitchFamily="34" charset="0"/>
              </a:rPr>
              <a:t>‹#›</a:t>
            </a:fld>
            <a:endParaRPr lang="en-US" sz="1000">
              <a:latin typeface="Arial" pitchFamily="34" charset="0"/>
              <a:cs typeface="Arial" pitchFamily="34" charset="0"/>
            </a:endParaRPr>
          </a:p>
        </p:txBody>
      </p:sp>
    </p:spTree>
    <p:extLst>
      <p:ext uri="{BB962C8B-B14F-4D97-AF65-F5344CB8AC3E}">
        <p14:creationId xmlns:p14="http://schemas.microsoft.com/office/powerpoint/2010/main" val="4001115608"/>
      </p:ext>
    </p:extLst>
  </p:cSld>
  <p:clrMap bg1="lt1" tx1="dk1" bg2="lt2" tx2="dk2" accent1="accent1" accent2="accent2" accent3="accent3" accent4="accent4" accent5="accent5" accent6="accent6" hlink="hlink" folHlink="folHlink"/>
  <p:notesStyle>
    <a:lvl1pPr marL="0" algn="l" defTabSz="1451519" rtl="0" eaLnBrk="1" latinLnBrk="0" hangingPunct="1">
      <a:defRPr sz="1800" kern="1200">
        <a:solidFill>
          <a:schemeClr val="tx1"/>
        </a:solidFill>
        <a:latin typeface="Arial" pitchFamily="34" charset="0"/>
        <a:ea typeface="+mn-ea"/>
        <a:cs typeface="Arial" pitchFamily="34" charset="0"/>
      </a:defRPr>
    </a:lvl1pPr>
    <a:lvl2pPr marL="725759" algn="l" defTabSz="1451519" rtl="0" eaLnBrk="1" latinLnBrk="0" hangingPunct="1">
      <a:defRPr sz="1800" kern="1200">
        <a:solidFill>
          <a:schemeClr val="tx1"/>
        </a:solidFill>
        <a:latin typeface="Arial" pitchFamily="34" charset="0"/>
        <a:ea typeface="+mn-ea"/>
        <a:cs typeface="Arial" pitchFamily="34" charset="0"/>
      </a:defRPr>
    </a:lvl2pPr>
    <a:lvl3pPr marL="1451519" algn="l" defTabSz="1451519" rtl="0" eaLnBrk="1" latinLnBrk="0" hangingPunct="1">
      <a:defRPr sz="1800" kern="1200">
        <a:solidFill>
          <a:schemeClr val="tx1"/>
        </a:solidFill>
        <a:latin typeface="Arial" pitchFamily="34" charset="0"/>
        <a:ea typeface="+mn-ea"/>
        <a:cs typeface="Arial" pitchFamily="34" charset="0"/>
      </a:defRPr>
    </a:lvl3pPr>
    <a:lvl4pPr marL="2177278" algn="l" defTabSz="1451519" rtl="0" eaLnBrk="1" latinLnBrk="0" hangingPunct="1">
      <a:defRPr sz="1800" kern="1200">
        <a:solidFill>
          <a:schemeClr val="tx1"/>
        </a:solidFill>
        <a:latin typeface="Arial" pitchFamily="34" charset="0"/>
        <a:ea typeface="+mn-ea"/>
        <a:cs typeface="Arial" pitchFamily="34" charset="0"/>
      </a:defRPr>
    </a:lvl4pPr>
    <a:lvl5pPr marL="2903037" algn="l" defTabSz="1451519" rtl="0" eaLnBrk="1" latinLnBrk="0" hangingPunct="1">
      <a:defRPr sz="1800" kern="1200">
        <a:solidFill>
          <a:schemeClr val="tx1"/>
        </a:solidFill>
        <a:latin typeface="Arial" pitchFamily="34" charset="0"/>
        <a:ea typeface="+mn-ea"/>
        <a:cs typeface="Arial" pitchFamily="34" charset="0"/>
      </a:defRPr>
    </a:lvl5pPr>
    <a:lvl6pPr marL="3628796" algn="l" defTabSz="1451519" rtl="0" eaLnBrk="1" latinLnBrk="0" hangingPunct="1">
      <a:defRPr sz="1900" kern="1200">
        <a:solidFill>
          <a:schemeClr val="tx1"/>
        </a:solidFill>
        <a:latin typeface="+mn-lt"/>
        <a:ea typeface="+mn-ea"/>
        <a:cs typeface="+mn-cs"/>
      </a:defRPr>
    </a:lvl6pPr>
    <a:lvl7pPr marL="4354556" algn="l" defTabSz="1451519" rtl="0" eaLnBrk="1" latinLnBrk="0" hangingPunct="1">
      <a:defRPr sz="1900" kern="1200">
        <a:solidFill>
          <a:schemeClr val="tx1"/>
        </a:solidFill>
        <a:latin typeface="+mn-lt"/>
        <a:ea typeface="+mn-ea"/>
        <a:cs typeface="+mn-cs"/>
      </a:defRPr>
    </a:lvl7pPr>
    <a:lvl8pPr marL="5080315" algn="l" defTabSz="1451519" rtl="0" eaLnBrk="1" latinLnBrk="0" hangingPunct="1">
      <a:defRPr sz="1900" kern="1200">
        <a:solidFill>
          <a:schemeClr val="tx1"/>
        </a:solidFill>
        <a:latin typeface="+mn-lt"/>
        <a:ea typeface="+mn-ea"/>
        <a:cs typeface="+mn-cs"/>
      </a:defRPr>
    </a:lvl8pPr>
    <a:lvl9pPr marL="5806074" algn="l" defTabSz="1451519"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416786A1-B9A1-4CB5-8956-6B8A506C013B}" type="slidenum">
              <a:rPr lang="en-US" smtClean="0"/>
              <a:t>1</a:t>
            </a:fld>
            <a:endParaRPr lang="en-US"/>
          </a:p>
        </p:txBody>
      </p:sp>
    </p:spTree>
    <p:extLst>
      <p:ext uri="{BB962C8B-B14F-4D97-AF65-F5344CB8AC3E}">
        <p14:creationId xmlns:p14="http://schemas.microsoft.com/office/powerpoint/2010/main" val="4344338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1451519" rtl="0" eaLnBrk="1" fontAlgn="auto" latinLnBrk="0" hangingPunct="1">
              <a:lnSpc>
                <a:spcPct val="100000"/>
              </a:lnSpc>
              <a:spcBef>
                <a:spcPts val="0"/>
              </a:spcBef>
              <a:spcAft>
                <a:spcPts val="0"/>
              </a:spcAft>
              <a:buClrTx/>
              <a:buSzTx/>
              <a:buFontTx/>
              <a:buNone/>
              <a:tabLst/>
              <a:defRPr/>
            </a:pPr>
            <a:fld id="{42CD40DD-BC93-4D46-96F0-58214B8050CF}" type="slidenum">
              <a:rPr kumimoji="0" lang="en-US" sz="1000" b="0" i="0" u="none" strike="noStrike" kern="1200" cap="none" spc="0" normalizeH="0" baseline="0" noProof="0">
                <a:ln>
                  <a:noFill/>
                </a:ln>
                <a:solidFill>
                  <a:prstClr val="black"/>
                </a:solidFill>
                <a:effectLst/>
                <a:uLnTx/>
                <a:uFillTx/>
                <a:latin typeface="Arial" pitchFamily="34" charset="0"/>
                <a:ea typeface="+mn-ea"/>
                <a:cs typeface="Arial" pitchFamily="34" charset="0"/>
              </a:rPr>
              <a:pPr marL="0" marR="0" lvl="0" indent="0" algn="r" defTabSz="1451519" rtl="0" eaLnBrk="1" fontAlgn="auto" latinLnBrk="0" hangingPunct="1">
                <a:lnSpc>
                  <a:spcPct val="100000"/>
                </a:lnSpc>
                <a:spcBef>
                  <a:spcPts val="0"/>
                </a:spcBef>
                <a:spcAft>
                  <a:spcPts val="0"/>
                </a:spcAft>
                <a:buClrTx/>
                <a:buSzTx/>
                <a:buFontTx/>
                <a:buNone/>
                <a:tabLst/>
                <a:defRPr/>
              </a:pPr>
              <a:t>18</a:t>
            </a:fld>
            <a:endParaRPr kumimoji="0" lang="en-US" sz="1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6862300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1451519" rtl="0" eaLnBrk="1" fontAlgn="auto" latinLnBrk="0" hangingPunct="1">
              <a:lnSpc>
                <a:spcPct val="100000"/>
              </a:lnSpc>
              <a:spcBef>
                <a:spcPts val="0"/>
              </a:spcBef>
              <a:spcAft>
                <a:spcPts val="0"/>
              </a:spcAft>
              <a:buClrTx/>
              <a:buSzTx/>
              <a:buFontTx/>
              <a:buNone/>
              <a:tabLst/>
              <a:defRPr/>
            </a:pPr>
            <a:fld id="{42CD40DD-BC93-4D46-96F0-58214B8050CF}" type="slidenum">
              <a:rPr kumimoji="0" lang="en-US" sz="1000" b="0" i="0" u="none" strike="noStrike" kern="1200" cap="none" spc="0" normalizeH="0" baseline="0" noProof="0">
                <a:ln>
                  <a:noFill/>
                </a:ln>
                <a:solidFill>
                  <a:prstClr val="black"/>
                </a:solidFill>
                <a:effectLst/>
                <a:uLnTx/>
                <a:uFillTx/>
                <a:latin typeface="Arial" pitchFamily="34" charset="0"/>
                <a:ea typeface="+mn-ea"/>
                <a:cs typeface="Arial" pitchFamily="34" charset="0"/>
              </a:rPr>
              <a:pPr marL="0" marR="0" lvl="0" indent="0" algn="r" defTabSz="1451519" rtl="0" eaLnBrk="1" fontAlgn="auto" latinLnBrk="0" hangingPunct="1">
                <a:lnSpc>
                  <a:spcPct val="100000"/>
                </a:lnSpc>
                <a:spcBef>
                  <a:spcPts val="0"/>
                </a:spcBef>
                <a:spcAft>
                  <a:spcPts val="0"/>
                </a:spcAft>
                <a:buClrTx/>
                <a:buSzTx/>
                <a:buFontTx/>
                <a:buNone/>
                <a:tabLst/>
                <a:defRPr/>
              </a:pPr>
              <a:t>19</a:t>
            </a:fld>
            <a:endParaRPr kumimoji="0" lang="en-US" sz="1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8446746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21</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2351933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pPr>
              <a:defRPr/>
            </a:pPr>
            <a:fld id="{6A72AD33-FF08-45EE-B3DB-924B03F380A3}" type="slidenum">
              <a:rPr lang="en-US" smtClean="0"/>
              <a:pPr>
                <a:defRPr/>
              </a:pPr>
              <a:t>22</a:t>
            </a:fld>
            <a:endParaRPr lang="en-US" dirty="0" smtClean="0"/>
          </a:p>
        </p:txBody>
      </p:sp>
      <p:sp>
        <p:nvSpPr>
          <p:cNvPr id="13315" name="Rectangle 2"/>
          <p:cNvSpPr>
            <a:spLocks noGrp="1" noRot="1" noChangeAspect="1" noChangeArrowheads="1" noTextEdit="1"/>
          </p:cNvSpPr>
          <p:nvPr>
            <p:ph type="sldImg"/>
          </p:nvPr>
        </p:nvSpPr>
        <p:spPr>
          <a:xfrm>
            <a:off x="406400" y="790575"/>
            <a:ext cx="6197600" cy="3486150"/>
          </a:xfrm>
          <a:ln/>
        </p:spPr>
      </p:sp>
      <p:sp>
        <p:nvSpPr>
          <p:cNvPr id="13316" name="Rectangle 3"/>
          <p:cNvSpPr>
            <a:spLocks noGrp="1" noChangeArrowheads="1"/>
          </p:cNvSpPr>
          <p:nvPr>
            <p:ph type="body" idx="1"/>
          </p:nvPr>
        </p:nvSpPr>
        <p:spPr>
          <a:noFill/>
          <a:ln/>
        </p:spPr>
        <p:txBody>
          <a:bodyPr/>
          <a:lstStyle/>
          <a:p>
            <a:endParaRPr lang="en-GB" dirty="0" smtClean="0"/>
          </a:p>
        </p:txBody>
      </p:sp>
    </p:spTree>
    <p:extLst>
      <p:ext uri="{BB962C8B-B14F-4D97-AF65-F5344CB8AC3E}">
        <p14:creationId xmlns:p14="http://schemas.microsoft.com/office/powerpoint/2010/main" val="23284476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r>
              <a:rPr lang="en-US" sz="1800" kern="1200" dirty="0" smtClean="0">
                <a:solidFill>
                  <a:schemeClr val="tx1"/>
                </a:solidFill>
                <a:effectLst/>
                <a:latin typeface="Arial" pitchFamily="34" charset="0"/>
                <a:ea typeface="+mn-ea"/>
                <a:cs typeface="Arial" pitchFamily="34" charset="0"/>
              </a:rPr>
              <a:t>The Credit Collector Workbench is of importance in the process of collecting open receivable amounts. </a:t>
            </a:r>
          </a:p>
          <a:p>
            <a:r>
              <a:rPr lang="en-US" sz="1800" kern="1200" dirty="0" smtClean="0">
                <a:solidFill>
                  <a:schemeClr val="tx1"/>
                </a:solidFill>
                <a:effectLst/>
                <a:latin typeface="Arial" pitchFamily="34" charset="0"/>
                <a:ea typeface="+mn-ea"/>
                <a:cs typeface="Arial" pitchFamily="34" charset="0"/>
              </a:rPr>
              <a:t>The process to ensure that customers will pay for the products/services they bought.</a:t>
            </a:r>
          </a:p>
          <a:p>
            <a:endParaRPr lang="en-US" sz="1800" kern="1200" dirty="0" smtClean="0">
              <a:solidFill>
                <a:schemeClr val="tx1"/>
              </a:solidFill>
              <a:effectLst/>
              <a:latin typeface="Arial" pitchFamily="34" charset="0"/>
              <a:ea typeface="+mn-ea"/>
              <a:cs typeface="Arial" pitchFamily="34" charset="0"/>
            </a:endParaRPr>
          </a:p>
          <a:p>
            <a:r>
              <a:rPr lang="en-US" sz="1800" kern="1200" dirty="0" smtClean="0">
                <a:solidFill>
                  <a:schemeClr val="tx1"/>
                </a:solidFill>
                <a:effectLst/>
                <a:latin typeface="Arial" pitchFamily="34" charset="0"/>
                <a:ea typeface="+mn-ea"/>
                <a:cs typeface="Arial" pitchFamily="34" charset="0"/>
              </a:rPr>
              <a:t>This is one of the most important activities in a company.</a:t>
            </a:r>
            <a:br>
              <a:rPr lang="en-US" sz="1800" kern="1200" dirty="0" smtClean="0">
                <a:solidFill>
                  <a:schemeClr val="tx1"/>
                </a:solidFill>
                <a:effectLst/>
                <a:latin typeface="Arial" pitchFamily="34" charset="0"/>
                <a:ea typeface="+mn-ea"/>
                <a:cs typeface="Arial" pitchFamily="34" charset="0"/>
              </a:rPr>
            </a:br>
            <a:endParaRPr lang="en-US" sz="1800" kern="1200" dirty="0" smtClean="0">
              <a:solidFill>
                <a:schemeClr val="tx1"/>
              </a:solidFill>
              <a:effectLst/>
              <a:latin typeface="Arial" pitchFamily="34" charset="0"/>
              <a:ea typeface="+mn-ea"/>
              <a:cs typeface="Arial" pitchFamily="34" charset="0"/>
            </a:endParaRPr>
          </a:p>
          <a:p>
            <a:r>
              <a:rPr lang="en-US" sz="1800" kern="1200" dirty="0" smtClean="0">
                <a:solidFill>
                  <a:schemeClr val="tx1"/>
                </a:solidFill>
                <a:effectLst/>
                <a:latin typeface="Arial" pitchFamily="34" charset="0"/>
                <a:ea typeface="+mn-ea"/>
                <a:cs typeface="Arial" pitchFamily="34" charset="0"/>
              </a:rPr>
              <a:t>Credit collections is of vital importance to the company’s cash flow: Because…</a:t>
            </a:r>
            <a:br>
              <a:rPr lang="en-US" sz="1800" kern="1200" dirty="0" smtClean="0">
                <a:solidFill>
                  <a:schemeClr val="tx1"/>
                </a:solidFill>
                <a:effectLst/>
                <a:latin typeface="Arial" pitchFamily="34" charset="0"/>
                <a:ea typeface="+mn-ea"/>
                <a:cs typeface="Arial" pitchFamily="34" charset="0"/>
              </a:rPr>
            </a:br>
            <a:endParaRPr lang="en-US" sz="1800" kern="1200" dirty="0" smtClean="0">
              <a:solidFill>
                <a:schemeClr val="tx1"/>
              </a:solidFill>
              <a:effectLst/>
              <a:latin typeface="Arial" pitchFamily="34" charset="0"/>
              <a:ea typeface="+mn-ea"/>
              <a:cs typeface="Arial" pitchFamily="34" charset="0"/>
            </a:endParaRPr>
          </a:p>
          <a:p>
            <a:r>
              <a:rPr lang="en-US" sz="1800" kern="1200" dirty="0" smtClean="0">
                <a:solidFill>
                  <a:schemeClr val="tx1"/>
                </a:solidFill>
                <a:effectLst/>
                <a:latin typeface="Arial" pitchFamily="34" charset="0"/>
                <a:ea typeface="+mn-ea"/>
                <a:cs typeface="Arial" pitchFamily="34" charset="0"/>
              </a:rPr>
              <a:t>A company can be profitable, but a lack of the cash to continue the business, will either end up in bankruptcy or will end up in taken-over by a company who knows how to deal with cash.</a:t>
            </a:r>
          </a:p>
          <a:p>
            <a:endParaRPr lang="en-US" sz="1800" kern="1200" dirty="0" smtClean="0">
              <a:solidFill>
                <a:schemeClr val="tx1"/>
              </a:solidFill>
              <a:effectLst/>
              <a:latin typeface="Arial" pitchFamily="34" charset="0"/>
              <a:ea typeface="+mn-ea"/>
              <a:cs typeface="Arial" pitchFamily="34" charset="0"/>
            </a:endParaRPr>
          </a:p>
          <a:p>
            <a:r>
              <a:rPr lang="en-US" sz="1800" kern="1200" dirty="0" smtClean="0">
                <a:solidFill>
                  <a:schemeClr val="tx1"/>
                </a:solidFill>
                <a:effectLst/>
                <a:latin typeface="Arial" pitchFamily="34" charset="0"/>
                <a:ea typeface="+mn-ea"/>
                <a:cs typeface="Arial" pitchFamily="34" charset="0"/>
              </a:rPr>
              <a:t>Customers that have not yet paid, are called Accounts Receivables (further: AR). And the problem with AR is that this is money owned by the company over which it has </a:t>
            </a:r>
            <a:r>
              <a:rPr lang="en-US" sz="1800" b="1" i="1" kern="1200" dirty="0" smtClean="0">
                <a:solidFill>
                  <a:schemeClr val="tx1"/>
                </a:solidFill>
                <a:effectLst/>
                <a:latin typeface="Arial" pitchFamily="34" charset="0"/>
                <a:ea typeface="+mn-ea"/>
                <a:cs typeface="Arial" pitchFamily="34" charset="0"/>
              </a:rPr>
              <a:t>no</a:t>
            </a:r>
            <a:r>
              <a:rPr lang="en-US" sz="1800" kern="1200" dirty="0" smtClean="0">
                <a:solidFill>
                  <a:schemeClr val="tx1"/>
                </a:solidFill>
                <a:effectLst/>
                <a:latin typeface="Arial" pitchFamily="34" charset="0"/>
                <a:ea typeface="+mn-ea"/>
                <a:cs typeface="Arial" pitchFamily="34" charset="0"/>
              </a:rPr>
              <a:t> control. </a:t>
            </a:r>
          </a:p>
          <a:p>
            <a:endParaRPr lang="en-US" sz="1800" kern="1200" dirty="0" smtClean="0">
              <a:solidFill>
                <a:schemeClr val="tx1"/>
              </a:solidFill>
              <a:effectLst/>
              <a:latin typeface="Arial" pitchFamily="34" charset="0"/>
              <a:ea typeface="+mn-ea"/>
              <a:cs typeface="Arial" pitchFamily="34" charset="0"/>
            </a:endParaRPr>
          </a:p>
          <a:p>
            <a:r>
              <a:rPr lang="en-US" sz="1800" kern="1200" dirty="0" smtClean="0">
                <a:solidFill>
                  <a:schemeClr val="tx1"/>
                </a:solidFill>
                <a:effectLst/>
                <a:latin typeface="Arial" pitchFamily="34" charset="0"/>
                <a:ea typeface="+mn-ea"/>
                <a:cs typeface="Arial" pitchFamily="34" charset="0"/>
              </a:rPr>
              <a:t>There are two disadvantages with AR… </a:t>
            </a:r>
          </a:p>
          <a:p>
            <a:pPr marL="342900" indent="-342900">
              <a:buAutoNum type="arabicPeriod"/>
            </a:pPr>
            <a:r>
              <a:rPr lang="en-US" sz="1800" kern="1200" dirty="0" smtClean="0">
                <a:solidFill>
                  <a:schemeClr val="tx1"/>
                </a:solidFill>
                <a:effectLst/>
                <a:latin typeface="Arial" pitchFamily="34" charset="0"/>
                <a:ea typeface="+mn-ea"/>
                <a:cs typeface="Arial" pitchFamily="34" charset="0"/>
              </a:rPr>
              <a:t>As long as customers did settle their amounts due, capital remains tied in AR and does not even carry interest. Capital is cash, which can be used for many other, far more useful and profitable purposes. </a:t>
            </a:r>
          </a:p>
          <a:p>
            <a:pPr marL="342900" indent="-342900">
              <a:buAutoNum type="arabicPeriod"/>
            </a:pPr>
            <a:r>
              <a:rPr lang="en-US" sz="1800" kern="1200" dirty="0" smtClean="0">
                <a:solidFill>
                  <a:schemeClr val="tx1"/>
                </a:solidFill>
                <a:effectLst/>
                <a:latin typeface="Arial" pitchFamily="34" charset="0"/>
                <a:ea typeface="+mn-ea"/>
                <a:cs typeface="Arial" pitchFamily="34" charset="0"/>
              </a:rPr>
              <a:t>And as long as an amount is outstanding, there is a risk that the customer will not be able to pay his debt. The longer it takes the customer to pay, the higher the risk of non-payment. Non-payment or bad debt means a loss of 100% on that account.</a:t>
            </a:r>
          </a:p>
          <a:p>
            <a:endParaRPr lang="en-US" sz="1800" kern="1200" dirty="0" smtClean="0">
              <a:solidFill>
                <a:schemeClr val="tx1"/>
              </a:solidFill>
              <a:effectLst/>
              <a:latin typeface="Arial" pitchFamily="34" charset="0"/>
              <a:ea typeface="+mn-ea"/>
              <a:cs typeface="Arial" pitchFamily="34" charset="0"/>
            </a:endParaRPr>
          </a:p>
          <a:p>
            <a:r>
              <a:rPr lang="en-US" sz="1800" kern="1200" dirty="0" smtClean="0">
                <a:solidFill>
                  <a:schemeClr val="tx1"/>
                </a:solidFill>
                <a:effectLst/>
                <a:latin typeface="Arial" pitchFamily="34" charset="0"/>
                <a:ea typeface="+mn-ea"/>
                <a:cs typeface="Arial" pitchFamily="34" charset="0"/>
              </a:rPr>
              <a:t>At first glance the solution is simple: Companies could decide to not extend the credit to customers and sell goods or service under the condition to get it paid on advance or at delivery. In that way all cash is ready available and there is no risk of bad debt. However, the problem here is of course that in the cases where the company decides not to extend the credit of a customer, this customer will go to competition. </a:t>
            </a:r>
            <a:br>
              <a:rPr lang="en-US" sz="1800" kern="1200" dirty="0" smtClean="0">
                <a:solidFill>
                  <a:schemeClr val="tx1"/>
                </a:solidFill>
                <a:effectLst/>
                <a:latin typeface="Arial" pitchFamily="34" charset="0"/>
                <a:ea typeface="+mn-ea"/>
                <a:cs typeface="Arial" pitchFamily="34" charset="0"/>
              </a:rPr>
            </a:br>
            <a:r>
              <a:rPr lang="en-US" sz="1800" kern="1200" dirty="0" smtClean="0">
                <a:solidFill>
                  <a:schemeClr val="tx1"/>
                </a:solidFill>
                <a:effectLst/>
                <a:latin typeface="Arial" pitchFamily="34" charset="0"/>
                <a:ea typeface="+mn-ea"/>
                <a:cs typeface="Arial" pitchFamily="34" charset="0"/>
              </a:rPr>
              <a:t/>
            </a:r>
            <a:br>
              <a:rPr lang="en-US" sz="1800" kern="1200" dirty="0" smtClean="0">
                <a:solidFill>
                  <a:schemeClr val="tx1"/>
                </a:solidFill>
                <a:effectLst/>
                <a:latin typeface="Arial" pitchFamily="34" charset="0"/>
                <a:ea typeface="+mn-ea"/>
                <a:cs typeface="Arial" pitchFamily="34" charset="0"/>
              </a:rPr>
            </a:br>
            <a:r>
              <a:rPr lang="en-US" sz="1800" kern="1200" dirty="0" smtClean="0">
                <a:solidFill>
                  <a:schemeClr val="tx1"/>
                </a:solidFill>
                <a:effectLst/>
                <a:latin typeface="Arial" pitchFamily="34" charset="0"/>
                <a:ea typeface="+mn-ea"/>
                <a:cs typeface="Arial" pitchFamily="34" charset="0"/>
              </a:rPr>
              <a:t>This makes credit collection an important process, where two risks are balanced continuously: the risk of late or non-payment, and the risk of losing sales. For this reason credit collection is not only an important activity, but also a difficult job. </a:t>
            </a:r>
          </a:p>
          <a:p>
            <a:endParaRPr lang="en-US" sz="1800" kern="1200" dirty="0" smtClean="0">
              <a:solidFill>
                <a:schemeClr val="tx1"/>
              </a:solidFill>
              <a:effectLst/>
              <a:latin typeface="Arial" pitchFamily="34" charset="0"/>
              <a:ea typeface="+mn-ea"/>
              <a:cs typeface="Arial" pitchFamily="34" charset="0"/>
            </a:endParaRPr>
          </a:p>
          <a:p>
            <a:r>
              <a:rPr lang="en-US" sz="1800" kern="1200" dirty="0" smtClean="0">
                <a:solidFill>
                  <a:schemeClr val="tx1"/>
                </a:solidFill>
                <a:effectLst/>
                <a:latin typeface="Arial" pitchFamily="34" charset="0"/>
                <a:ea typeface="+mn-ea"/>
                <a:cs typeface="Arial" pitchFamily="34" charset="0"/>
              </a:rPr>
              <a:t>The three most important steps in the credit collection process are:</a:t>
            </a:r>
          </a:p>
          <a:p>
            <a:pPr lvl="0"/>
            <a:r>
              <a:rPr lang="en-US" sz="1800" kern="1200" dirty="0" smtClean="0">
                <a:solidFill>
                  <a:schemeClr val="tx1"/>
                </a:solidFill>
                <a:effectLst/>
                <a:latin typeface="Arial" pitchFamily="34" charset="0"/>
                <a:ea typeface="+mn-ea"/>
                <a:cs typeface="Arial" pitchFamily="34" charset="0"/>
              </a:rPr>
              <a:t>Reviewing credit worthiness and deciding whether or not to extent credit;</a:t>
            </a:r>
          </a:p>
          <a:p>
            <a:pPr lvl="0"/>
            <a:r>
              <a:rPr lang="en-US" sz="1800" kern="1200" dirty="0" smtClean="0">
                <a:solidFill>
                  <a:schemeClr val="tx1"/>
                </a:solidFill>
                <a:effectLst/>
                <a:latin typeface="Arial" pitchFamily="34" charset="0"/>
                <a:ea typeface="+mn-ea"/>
                <a:cs typeface="Arial" pitchFamily="34" charset="0"/>
              </a:rPr>
              <a:t>Monitoring amounts that are not yet due, but on which you nevertheless run the risk of late or non-payment;</a:t>
            </a:r>
          </a:p>
          <a:p>
            <a:pPr lvl="0"/>
            <a:r>
              <a:rPr lang="en-US" sz="1800" kern="1200" dirty="0" smtClean="0">
                <a:solidFill>
                  <a:schemeClr val="tx1"/>
                </a:solidFill>
                <a:effectLst/>
                <a:latin typeface="Arial" pitchFamily="34" charset="0"/>
                <a:ea typeface="+mn-ea"/>
                <a:cs typeface="Arial" pitchFamily="34" charset="0"/>
              </a:rPr>
              <a:t>Collecting the cash of amounts that are past due, but have not yet been settled.</a:t>
            </a:r>
            <a:br>
              <a:rPr lang="en-US" sz="1800" kern="1200" dirty="0" smtClean="0">
                <a:solidFill>
                  <a:schemeClr val="tx1"/>
                </a:solidFill>
                <a:effectLst/>
                <a:latin typeface="Arial" pitchFamily="34" charset="0"/>
                <a:ea typeface="+mn-ea"/>
                <a:cs typeface="Arial" pitchFamily="34" charset="0"/>
              </a:rPr>
            </a:br>
            <a:endParaRPr lang="en-US" sz="1800" kern="1200" dirty="0" smtClean="0">
              <a:solidFill>
                <a:schemeClr val="tx1"/>
              </a:solidFill>
              <a:effectLst/>
              <a:latin typeface="Arial" pitchFamily="34" charset="0"/>
              <a:ea typeface="+mn-ea"/>
              <a:cs typeface="Arial" pitchFamily="34" charset="0"/>
            </a:endParaRPr>
          </a:p>
          <a:p>
            <a:r>
              <a:rPr lang="en-US" sz="1800" kern="1200" dirty="0" smtClean="0">
                <a:solidFill>
                  <a:schemeClr val="tx1"/>
                </a:solidFill>
                <a:effectLst/>
                <a:latin typeface="Arial" pitchFamily="34" charset="0"/>
                <a:ea typeface="+mn-ea"/>
                <a:cs typeface="Arial" pitchFamily="34" charset="0"/>
              </a:rPr>
              <a:t>Therefor the ability to permanent overview AR open entries is ofcourse a must.</a:t>
            </a:r>
          </a:p>
          <a:p>
            <a:endParaRPr lang="en-US" sz="1800" i="1" kern="1200" dirty="0" smtClean="0">
              <a:solidFill>
                <a:schemeClr val="tx1"/>
              </a:solidFill>
              <a:effectLst/>
              <a:latin typeface="Arial" pitchFamily="34" charset="0"/>
              <a:ea typeface="+mn-ea"/>
              <a:cs typeface="Arial" pitchFamily="34" charset="0"/>
            </a:endParaRPr>
          </a:p>
          <a:p>
            <a:r>
              <a:rPr lang="en-US" sz="1800" kern="1200" dirty="0" smtClean="0">
                <a:solidFill>
                  <a:schemeClr val="tx1"/>
                </a:solidFill>
                <a:effectLst/>
                <a:latin typeface="Arial" pitchFamily="34" charset="0"/>
                <a:ea typeface="+mn-ea"/>
                <a:cs typeface="Arial" pitchFamily="34" charset="0"/>
              </a:rPr>
              <a:t>By concentrating all necessary functions in the “Credit Collection Workbench”,</a:t>
            </a:r>
            <a:r>
              <a:rPr lang="en-US" sz="1800" kern="1200" baseline="0" dirty="0" smtClean="0">
                <a:solidFill>
                  <a:schemeClr val="tx1"/>
                </a:solidFill>
                <a:effectLst/>
                <a:latin typeface="Arial" pitchFamily="34" charset="0"/>
                <a:ea typeface="+mn-ea"/>
                <a:cs typeface="Arial" pitchFamily="34" charset="0"/>
              </a:rPr>
              <a:t> </a:t>
            </a:r>
            <a:r>
              <a:rPr lang="en-US" sz="1800" kern="1200" dirty="0" smtClean="0">
                <a:solidFill>
                  <a:schemeClr val="tx1"/>
                </a:solidFill>
                <a:effectLst/>
                <a:latin typeface="Arial" pitchFamily="34" charset="0"/>
                <a:ea typeface="+mn-ea"/>
                <a:cs typeface="Arial" pitchFamily="34" charset="0"/>
              </a:rPr>
              <a:t>the credit collector can collect open amounts in LN is easy, efficient and effective.</a:t>
            </a:r>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23</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1402759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pPr>
              <a:defRPr/>
            </a:pPr>
            <a:fld id="{6A72AD33-FF08-45EE-B3DB-924B03F380A3}" type="slidenum">
              <a:rPr lang="en-US" smtClean="0"/>
              <a:pPr>
                <a:defRPr/>
              </a:pPr>
              <a:t>24</a:t>
            </a:fld>
            <a:endParaRPr lang="en-US" dirty="0" smtClean="0"/>
          </a:p>
        </p:txBody>
      </p:sp>
      <p:sp>
        <p:nvSpPr>
          <p:cNvPr id="13315" name="Rectangle 2"/>
          <p:cNvSpPr>
            <a:spLocks noGrp="1" noRot="1" noChangeAspect="1" noChangeArrowheads="1" noTextEdit="1"/>
          </p:cNvSpPr>
          <p:nvPr>
            <p:ph type="sldImg"/>
          </p:nvPr>
        </p:nvSpPr>
        <p:spPr>
          <a:xfrm>
            <a:off x="406400" y="790575"/>
            <a:ext cx="6197600" cy="3486150"/>
          </a:xfrm>
          <a:ln/>
        </p:spPr>
      </p:sp>
      <p:sp>
        <p:nvSpPr>
          <p:cNvPr id="13316" name="Rectangle 3"/>
          <p:cNvSpPr>
            <a:spLocks noGrp="1" noChangeArrowheads="1"/>
          </p:cNvSpPr>
          <p:nvPr>
            <p:ph type="body" idx="1"/>
          </p:nvPr>
        </p:nvSpPr>
        <p:spPr>
          <a:noFill/>
          <a:ln/>
        </p:spPr>
        <p:txBody>
          <a:bodyPr/>
          <a:lstStyle/>
          <a:p>
            <a:endParaRPr lang="en-GB" dirty="0" smtClean="0"/>
          </a:p>
        </p:txBody>
      </p:sp>
    </p:spTree>
    <p:extLst>
      <p:ext uri="{BB962C8B-B14F-4D97-AF65-F5344CB8AC3E}">
        <p14:creationId xmlns:p14="http://schemas.microsoft.com/office/powerpoint/2010/main" val="3733182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25</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23335173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26</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4226100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27</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4409136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pPr>
              <a:defRPr/>
            </a:pPr>
            <a:fld id="{6A72AD33-FF08-45EE-B3DB-924B03F380A3}" type="slidenum">
              <a:rPr lang="en-US" smtClean="0"/>
              <a:pPr>
                <a:defRPr/>
              </a:pPr>
              <a:t>28</a:t>
            </a:fld>
            <a:endParaRPr lang="en-US" dirty="0" smtClean="0"/>
          </a:p>
        </p:txBody>
      </p:sp>
      <p:sp>
        <p:nvSpPr>
          <p:cNvPr id="13315" name="Rectangle 2"/>
          <p:cNvSpPr>
            <a:spLocks noGrp="1" noRot="1" noChangeAspect="1" noChangeArrowheads="1" noTextEdit="1"/>
          </p:cNvSpPr>
          <p:nvPr>
            <p:ph type="sldImg"/>
          </p:nvPr>
        </p:nvSpPr>
        <p:spPr>
          <a:xfrm>
            <a:off x="406400" y="790575"/>
            <a:ext cx="6197600" cy="3486150"/>
          </a:xfrm>
          <a:ln/>
        </p:spPr>
      </p:sp>
      <p:sp>
        <p:nvSpPr>
          <p:cNvPr id="13316" name="Rectangle 3"/>
          <p:cNvSpPr>
            <a:spLocks noGrp="1" noChangeArrowheads="1"/>
          </p:cNvSpPr>
          <p:nvPr>
            <p:ph type="body" idx="1"/>
          </p:nvPr>
        </p:nvSpPr>
        <p:spPr>
          <a:noFill/>
          <a:ln/>
        </p:spPr>
        <p:txBody>
          <a:bodyPr/>
          <a:lstStyle/>
          <a:p>
            <a:endParaRPr lang="en-GB" dirty="0" smtClean="0"/>
          </a:p>
        </p:txBody>
      </p:sp>
    </p:spTree>
    <p:extLst>
      <p:ext uri="{BB962C8B-B14F-4D97-AF65-F5344CB8AC3E}">
        <p14:creationId xmlns:p14="http://schemas.microsoft.com/office/powerpoint/2010/main" val="2315621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416786A1-B9A1-4CB5-8956-6B8A506C013B}" type="slidenum">
              <a:rPr lang="en-US" smtClean="0"/>
              <a:t>2</a:t>
            </a:fld>
            <a:endParaRPr lang="en-US"/>
          </a:p>
        </p:txBody>
      </p:sp>
    </p:spTree>
    <p:extLst>
      <p:ext uri="{BB962C8B-B14F-4D97-AF65-F5344CB8AC3E}">
        <p14:creationId xmlns:p14="http://schemas.microsoft.com/office/powerpoint/2010/main" val="25306251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29</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42033213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30</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30133704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31</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18750093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32</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25141592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33</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4175318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34</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39274799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35</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21653741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36</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34185989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37</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27331423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40</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3548490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1451519" rtl="0" eaLnBrk="1" fontAlgn="auto" latinLnBrk="0" hangingPunct="1">
              <a:lnSpc>
                <a:spcPct val="100000"/>
              </a:lnSpc>
              <a:spcBef>
                <a:spcPts val="0"/>
              </a:spcBef>
              <a:spcAft>
                <a:spcPts val="0"/>
              </a:spcAft>
              <a:buClrTx/>
              <a:buSzTx/>
              <a:buFontTx/>
              <a:buNone/>
              <a:tabLst/>
              <a:defRPr/>
            </a:pPr>
            <a:fld id="{42CD40DD-BC93-4D46-96F0-58214B8050CF}" type="slidenum">
              <a:rPr kumimoji="0" lang="en-US" sz="1000" b="0" i="0" u="none" strike="noStrike" kern="1200" cap="none" spc="0" normalizeH="0" baseline="0" noProof="0">
                <a:ln>
                  <a:noFill/>
                </a:ln>
                <a:solidFill>
                  <a:prstClr val="black"/>
                </a:solidFill>
                <a:effectLst/>
                <a:uLnTx/>
                <a:uFillTx/>
                <a:latin typeface="Arial" pitchFamily="34" charset="0"/>
                <a:ea typeface="+mn-ea"/>
                <a:cs typeface="Arial" pitchFamily="34" charset="0"/>
              </a:rPr>
              <a:pPr marL="0" marR="0" lvl="0" indent="0" algn="r" defTabSz="1451519" rtl="0" eaLnBrk="1" fontAlgn="auto" latinLnBrk="0" hangingPunct="1">
                <a:lnSpc>
                  <a:spcPct val="100000"/>
                </a:lnSpc>
                <a:spcBef>
                  <a:spcPts val="0"/>
                </a:spcBef>
                <a:spcAft>
                  <a:spcPts val="0"/>
                </a:spcAft>
                <a:buClrTx/>
                <a:buSzTx/>
                <a:buFontTx/>
                <a:buNone/>
                <a:tabLst/>
                <a:defRPr/>
              </a:pPr>
              <a:t>11</a:t>
            </a:fld>
            <a:endParaRPr kumimoji="0" lang="en-US" sz="1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9157915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pPr>
              <a:defRPr/>
            </a:pPr>
            <a:fld id="{6A72AD33-FF08-45EE-B3DB-924B03F380A3}" type="slidenum">
              <a:rPr lang="en-US" smtClean="0"/>
              <a:pPr>
                <a:defRPr/>
              </a:pPr>
              <a:t>41</a:t>
            </a:fld>
            <a:endParaRPr lang="en-US" dirty="0" smtClean="0"/>
          </a:p>
        </p:txBody>
      </p:sp>
      <p:sp>
        <p:nvSpPr>
          <p:cNvPr id="13315" name="Rectangle 2"/>
          <p:cNvSpPr>
            <a:spLocks noGrp="1" noRot="1" noChangeAspect="1" noChangeArrowheads="1" noTextEdit="1"/>
          </p:cNvSpPr>
          <p:nvPr>
            <p:ph type="sldImg"/>
          </p:nvPr>
        </p:nvSpPr>
        <p:spPr>
          <a:xfrm>
            <a:off x="406400" y="790575"/>
            <a:ext cx="6197600" cy="3486150"/>
          </a:xfrm>
          <a:ln/>
        </p:spPr>
      </p:sp>
      <p:sp>
        <p:nvSpPr>
          <p:cNvPr id="13316" name="Rectangle 3"/>
          <p:cNvSpPr>
            <a:spLocks noGrp="1" noChangeArrowheads="1"/>
          </p:cNvSpPr>
          <p:nvPr>
            <p:ph type="body" idx="1"/>
          </p:nvPr>
        </p:nvSpPr>
        <p:spPr>
          <a:noFill/>
          <a:ln/>
        </p:spPr>
        <p:txBody>
          <a:bodyPr/>
          <a:lstStyle/>
          <a:p>
            <a:endParaRPr lang="en-GB" dirty="0" smtClean="0"/>
          </a:p>
        </p:txBody>
      </p:sp>
    </p:spTree>
    <p:extLst>
      <p:ext uri="{BB962C8B-B14F-4D97-AF65-F5344CB8AC3E}">
        <p14:creationId xmlns:p14="http://schemas.microsoft.com/office/powerpoint/2010/main" val="34878125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42</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19571880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43</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21247215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44</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6988418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45</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25577302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46</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20883439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47</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34797849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48</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17026985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pPr>
              <a:defRPr/>
            </a:pPr>
            <a:fld id="{6A72AD33-FF08-45EE-B3DB-924B03F380A3}" type="slidenum">
              <a:rPr lang="en-US" smtClean="0"/>
              <a:pPr>
                <a:defRPr/>
              </a:pPr>
              <a:t>49</a:t>
            </a:fld>
            <a:endParaRPr lang="en-US" dirty="0" smtClean="0"/>
          </a:p>
        </p:txBody>
      </p:sp>
      <p:sp>
        <p:nvSpPr>
          <p:cNvPr id="13315" name="Rectangle 2"/>
          <p:cNvSpPr>
            <a:spLocks noGrp="1" noRot="1" noChangeAspect="1" noChangeArrowheads="1" noTextEdit="1"/>
          </p:cNvSpPr>
          <p:nvPr>
            <p:ph type="sldImg"/>
          </p:nvPr>
        </p:nvSpPr>
        <p:spPr>
          <a:xfrm>
            <a:off x="406400" y="790575"/>
            <a:ext cx="6197600" cy="3486150"/>
          </a:xfrm>
          <a:ln/>
        </p:spPr>
      </p:sp>
      <p:sp>
        <p:nvSpPr>
          <p:cNvPr id="13316" name="Rectangle 3"/>
          <p:cNvSpPr>
            <a:spLocks noGrp="1" noChangeArrowheads="1"/>
          </p:cNvSpPr>
          <p:nvPr>
            <p:ph type="body" idx="1"/>
          </p:nvPr>
        </p:nvSpPr>
        <p:spPr>
          <a:noFill/>
          <a:ln/>
        </p:spPr>
        <p:txBody>
          <a:bodyPr/>
          <a:lstStyle/>
          <a:p>
            <a:endParaRPr lang="en-GB" dirty="0" smtClean="0"/>
          </a:p>
        </p:txBody>
      </p:sp>
    </p:spTree>
    <p:extLst>
      <p:ext uri="{BB962C8B-B14F-4D97-AF65-F5344CB8AC3E}">
        <p14:creationId xmlns:p14="http://schemas.microsoft.com/office/powerpoint/2010/main" val="5198755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51</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15189143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1451519" rtl="0" eaLnBrk="1" fontAlgn="auto" latinLnBrk="0" hangingPunct="1">
              <a:lnSpc>
                <a:spcPct val="100000"/>
              </a:lnSpc>
              <a:spcBef>
                <a:spcPts val="0"/>
              </a:spcBef>
              <a:spcAft>
                <a:spcPts val="0"/>
              </a:spcAft>
              <a:buClrTx/>
              <a:buSzTx/>
              <a:buFontTx/>
              <a:buNone/>
              <a:tabLst/>
              <a:defRPr/>
            </a:pPr>
            <a:fld id="{42CD40DD-BC93-4D46-96F0-58214B8050CF}" type="slidenum">
              <a:rPr kumimoji="0" lang="en-US" sz="1000" b="0" i="0" u="none" strike="noStrike" kern="1200" cap="none" spc="0" normalizeH="0" baseline="0" noProof="0">
                <a:ln>
                  <a:noFill/>
                </a:ln>
                <a:solidFill>
                  <a:prstClr val="black"/>
                </a:solidFill>
                <a:effectLst/>
                <a:uLnTx/>
                <a:uFillTx/>
                <a:latin typeface="Arial" pitchFamily="34" charset="0"/>
                <a:ea typeface="+mn-ea"/>
                <a:cs typeface="Arial" pitchFamily="34" charset="0"/>
              </a:rPr>
              <a:pPr marL="0" marR="0" lvl="0" indent="0" algn="r" defTabSz="1451519" rtl="0" eaLnBrk="1" fontAlgn="auto" latinLnBrk="0" hangingPunct="1">
                <a:lnSpc>
                  <a:spcPct val="100000"/>
                </a:lnSpc>
                <a:spcBef>
                  <a:spcPts val="0"/>
                </a:spcBef>
                <a:spcAft>
                  <a:spcPts val="0"/>
                </a:spcAft>
                <a:buClrTx/>
                <a:buSzTx/>
                <a:buFontTx/>
                <a:buNone/>
                <a:tabLst/>
                <a:defRPr/>
              </a:pPr>
              <a:t>12</a:t>
            </a:fld>
            <a:endParaRPr kumimoji="0" lang="en-US" sz="1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2876572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2CD40DD-BC93-4D46-96F0-58214B8050CF}" type="slidenum">
              <a:rPr lang="en-US" sz="1000">
                <a:latin typeface="Arial" pitchFamily="34" charset="0"/>
                <a:cs typeface="Arial" pitchFamily="34" charset="0"/>
              </a:rPr>
              <a:t>52</a:t>
            </a:fld>
            <a:endParaRPr lang="en-US" sz="1000" dirty="0">
              <a:latin typeface="Arial" pitchFamily="34" charset="0"/>
              <a:cs typeface="Arial" pitchFamily="34" charset="0"/>
            </a:endParaRPr>
          </a:p>
        </p:txBody>
      </p:sp>
    </p:spTree>
    <p:extLst>
      <p:ext uri="{BB962C8B-B14F-4D97-AF65-F5344CB8AC3E}">
        <p14:creationId xmlns:p14="http://schemas.microsoft.com/office/powerpoint/2010/main" val="2209191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416786A1-B9A1-4CB5-8956-6B8A506C013B}" type="slidenum">
              <a:rPr lang="en-US" smtClean="0"/>
              <a:t>53</a:t>
            </a:fld>
            <a:endParaRPr lang="en-US"/>
          </a:p>
        </p:txBody>
      </p:sp>
    </p:spTree>
    <p:extLst>
      <p:ext uri="{BB962C8B-B14F-4D97-AF65-F5344CB8AC3E}">
        <p14:creationId xmlns:p14="http://schemas.microsoft.com/office/powerpoint/2010/main" val="3151238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1451519" rtl="0" eaLnBrk="1" fontAlgn="auto" latinLnBrk="0" hangingPunct="1">
              <a:lnSpc>
                <a:spcPct val="100000"/>
              </a:lnSpc>
              <a:spcBef>
                <a:spcPts val="0"/>
              </a:spcBef>
              <a:spcAft>
                <a:spcPts val="0"/>
              </a:spcAft>
              <a:buClrTx/>
              <a:buSzTx/>
              <a:buFontTx/>
              <a:buNone/>
              <a:tabLst/>
              <a:defRPr/>
            </a:pPr>
            <a:fld id="{42CD40DD-BC93-4D46-96F0-58214B8050CF}" type="slidenum">
              <a:rPr kumimoji="0" lang="en-US" sz="1000" b="0" i="0" u="none" strike="noStrike" kern="1200" cap="none" spc="0" normalizeH="0" baseline="0" noProof="0">
                <a:ln>
                  <a:noFill/>
                </a:ln>
                <a:solidFill>
                  <a:prstClr val="black"/>
                </a:solidFill>
                <a:effectLst/>
                <a:uLnTx/>
                <a:uFillTx/>
                <a:latin typeface="Arial" pitchFamily="34" charset="0"/>
                <a:ea typeface="+mn-ea"/>
                <a:cs typeface="Arial" pitchFamily="34" charset="0"/>
              </a:rPr>
              <a:pPr marL="0" marR="0" lvl="0" indent="0" algn="r" defTabSz="1451519" rtl="0" eaLnBrk="1" fontAlgn="auto" latinLnBrk="0" hangingPunct="1">
                <a:lnSpc>
                  <a:spcPct val="100000"/>
                </a:lnSpc>
                <a:spcBef>
                  <a:spcPts val="0"/>
                </a:spcBef>
                <a:spcAft>
                  <a:spcPts val="0"/>
                </a:spcAft>
                <a:buClrTx/>
                <a:buSzTx/>
                <a:buFontTx/>
                <a:buNone/>
                <a:tabLst/>
                <a:defRPr/>
              </a:pPr>
              <a:t>13</a:t>
            </a:fld>
            <a:endParaRPr kumimoji="0" lang="en-US" sz="1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903225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1451519" rtl="0" eaLnBrk="1" fontAlgn="auto" latinLnBrk="0" hangingPunct="1">
              <a:lnSpc>
                <a:spcPct val="100000"/>
              </a:lnSpc>
              <a:spcBef>
                <a:spcPts val="0"/>
              </a:spcBef>
              <a:spcAft>
                <a:spcPts val="0"/>
              </a:spcAft>
              <a:buClrTx/>
              <a:buSzTx/>
              <a:buFontTx/>
              <a:buNone/>
              <a:tabLst/>
              <a:defRPr/>
            </a:pPr>
            <a:fld id="{42CD40DD-BC93-4D46-96F0-58214B8050CF}" type="slidenum">
              <a:rPr kumimoji="0" lang="en-US" sz="1000" b="0" i="0" u="none" strike="noStrike" kern="1200" cap="none" spc="0" normalizeH="0" baseline="0" noProof="0">
                <a:ln>
                  <a:noFill/>
                </a:ln>
                <a:solidFill>
                  <a:prstClr val="black"/>
                </a:solidFill>
                <a:effectLst/>
                <a:uLnTx/>
                <a:uFillTx/>
                <a:latin typeface="Arial" pitchFamily="34" charset="0"/>
                <a:ea typeface="+mn-ea"/>
                <a:cs typeface="Arial" pitchFamily="34" charset="0"/>
              </a:rPr>
              <a:pPr marL="0" marR="0" lvl="0" indent="0" algn="r" defTabSz="1451519" rtl="0" eaLnBrk="1" fontAlgn="auto" latinLnBrk="0" hangingPunct="1">
                <a:lnSpc>
                  <a:spcPct val="100000"/>
                </a:lnSpc>
                <a:spcBef>
                  <a:spcPts val="0"/>
                </a:spcBef>
                <a:spcAft>
                  <a:spcPts val="0"/>
                </a:spcAft>
                <a:buClrTx/>
                <a:buSzTx/>
                <a:buFontTx/>
                <a:buNone/>
                <a:tabLst/>
                <a:defRPr/>
              </a:pPr>
              <a:t>14</a:t>
            </a:fld>
            <a:endParaRPr kumimoji="0" lang="en-US" sz="1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552920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1451519" rtl="0" eaLnBrk="1" fontAlgn="auto" latinLnBrk="0" hangingPunct="1">
              <a:lnSpc>
                <a:spcPct val="100000"/>
              </a:lnSpc>
              <a:spcBef>
                <a:spcPts val="0"/>
              </a:spcBef>
              <a:spcAft>
                <a:spcPts val="0"/>
              </a:spcAft>
              <a:buClrTx/>
              <a:buSzTx/>
              <a:buFontTx/>
              <a:buNone/>
              <a:tabLst/>
              <a:defRPr/>
            </a:pPr>
            <a:fld id="{42CD40DD-BC93-4D46-96F0-58214B8050CF}" type="slidenum">
              <a:rPr kumimoji="0" lang="en-US" sz="1000" b="0" i="0" u="none" strike="noStrike" kern="1200" cap="none" spc="0" normalizeH="0" baseline="0" noProof="0">
                <a:ln>
                  <a:noFill/>
                </a:ln>
                <a:solidFill>
                  <a:prstClr val="black"/>
                </a:solidFill>
                <a:effectLst/>
                <a:uLnTx/>
                <a:uFillTx/>
                <a:latin typeface="Arial" pitchFamily="34" charset="0"/>
                <a:ea typeface="+mn-ea"/>
                <a:cs typeface="Arial" pitchFamily="34" charset="0"/>
              </a:rPr>
              <a:pPr marL="0" marR="0" lvl="0" indent="0" algn="r" defTabSz="1451519" rtl="0" eaLnBrk="1" fontAlgn="auto" latinLnBrk="0" hangingPunct="1">
                <a:lnSpc>
                  <a:spcPct val="100000"/>
                </a:lnSpc>
                <a:spcBef>
                  <a:spcPts val="0"/>
                </a:spcBef>
                <a:spcAft>
                  <a:spcPts val="0"/>
                </a:spcAft>
                <a:buClrTx/>
                <a:buSzTx/>
                <a:buFontTx/>
                <a:buNone/>
                <a:tabLst/>
                <a:defRPr/>
              </a:pPr>
              <a:t>15</a:t>
            </a:fld>
            <a:endParaRPr kumimoji="0" lang="en-US" sz="1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374986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1451519" rtl="0" eaLnBrk="1" fontAlgn="auto" latinLnBrk="0" hangingPunct="1">
              <a:lnSpc>
                <a:spcPct val="100000"/>
              </a:lnSpc>
              <a:spcBef>
                <a:spcPts val="0"/>
              </a:spcBef>
              <a:spcAft>
                <a:spcPts val="0"/>
              </a:spcAft>
              <a:buClrTx/>
              <a:buSzTx/>
              <a:buFontTx/>
              <a:buNone/>
              <a:tabLst/>
              <a:defRPr/>
            </a:pPr>
            <a:fld id="{42CD40DD-BC93-4D46-96F0-58214B8050CF}" type="slidenum">
              <a:rPr kumimoji="0" lang="en-US" sz="1000" b="0" i="0" u="none" strike="noStrike" kern="1200" cap="none" spc="0" normalizeH="0" baseline="0" noProof="0">
                <a:ln>
                  <a:noFill/>
                </a:ln>
                <a:solidFill>
                  <a:prstClr val="black"/>
                </a:solidFill>
                <a:effectLst/>
                <a:uLnTx/>
                <a:uFillTx/>
                <a:latin typeface="Arial" pitchFamily="34" charset="0"/>
                <a:ea typeface="+mn-ea"/>
                <a:cs typeface="Arial" pitchFamily="34" charset="0"/>
              </a:rPr>
              <a:pPr marL="0" marR="0" lvl="0" indent="0" algn="r" defTabSz="1451519" rtl="0" eaLnBrk="1" fontAlgn="auto" latinLnBrk="0" hangingPunct="1">
                <a:lnSpc>
                  <a:spcPct val="100000"/>
                </a:lnSpc>
                <a:spcBef>
                  <a:spcPts val="0"/>
                </a:spcBef>
                <a:spcAft>
                  <a:spcPts val="0"/>
                </a:spcAft>
                <a:buClrTx/>
                <a:buSzTx/>
                <a:buFontTx/>
                <a:buNone/>
                <a:tabLst/>
                <a:defRPr/>
              </a:pPr>
              <a:t>16</a:t>
            </a:fld>
            <a:endParaRPr kumimoji="0" lang="en-US" sz="1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41113376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777875"/>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1451519" rtl="0" eaLnBrk="1" fontAlgn="auto" latinLnBrk="0" hangingPunct="1">
              <a:lnSpc>
                <a:spcPct val="100000"/>
              </a:lnSpc>
              <a:spcBef>
                <a:spcPts val="0"/>
              </a:spcBef>
              <a:spcAft>
                <a:spcPts val="0"/>
              </a:spcAft>
              <a:buClrTx/>
              <a:buSzTx/>
              <a:buFontTx/>
              <a:buNone/>
              <a:tabLst/>
              <a:defRPr/>
            </a:pPr>
            <a:fld id="{42CD40DD-BC93-4D46-96F0-58214B8050CF}" type="slidenum">
              <a:rPr kumimoji="0" lang="en-US" sz="1000" b="0" i="0" u="none" strike="noStrike" kern="1200" cap="none" spc="0" normalizeH="0" baseline="0" noProof="0">
                <a:ln>
                  <a:noFill/>
                </a:ln>
                <a:solidFill>
                  <a:prstClr val="black"/>
                </a:solidFill>
                <a:effectLst/>
                <a:uLnTx/>
                <a:uFillTx/>
                <a:latin typeface="Arial" pitchFamily="34" charset="0"/>
                <a:ea typeface="+mn-ea"/>
                <a:cs typeface="Arial" pitchFamily="34" charset="0"/>
              </a:rPr>
              <a:pPr marL="0" marR="0" lvl="0" indent="0" algn="r" defTabSz="1451519" rtl="0" eaLnBrk="1" fontAlgn="auto" latinLnBrk="0" hangingPunct="1">
                <a:lnSpc>
                  <a:spcPct val="100000"/>
                </a:lnSpc>
                <a:spcBef>
                  <a:spcPts val="0"/>
                </a:spcBef>
                <a:spcAft>
                  <a:spcPts val="0"/>
                </a:spcAft>
                <a:buClrTx/>
                <a:buSzTx/>
                <a:buFontTx/>
                <a:buNone/>
                <a:tabLst/>
                <a:defRPr/>
              </a:pPr>
              <a:t>17</a:t>
            </a:fld>
            <a:endParaRPr kumimoji="0" lang="en-US" sz="1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42949571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for10x Logo Only">
    <p:spTree>
      <p:nvGrpSpPr>
        <p:cNvPr id="1" name=""/>
        <p:cNvGrpSpPr/>
        <p:nvPr/>
      </p:nvGrpSpPr>
      <p:grpSpPr>
        <a:xfrm>
          <a:off x="0" y="0"/>
          <a:ext cx="0" cy="0"/>
          <a:chOff x="0" y="0"/>
          <a:chExt cx="0" cy="0"/>
        </a:xfrm>
      </p:grpSpPr>
      <p:sp>
        <p:nvSpPr>
          <p:cNvPr id="4" name="Rectangle 3"/>
          <p:cNvSpPr/>
          <p:nvPr userDrawn="1"/>
        </p:nvSpPr>
        <p:spPr bwMode="hidden">
          <a:xfrm>
            <a:off x="0" y="0"/>
            <a:ext cx="16257588" cy="9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90284" y="-444990"/>
            <a:ext cx="9144000" cy="9144000"/>
          </a:xfrm>
          <a:prstGeom prst="rect">
            <a:avLst/>
          </a:prstGeom>
        </p:spPr>
      </p:pic>
    </p:spTree>
    <p:extLst>
      <p:ext uri="{BB962C8B-B14F-4D97-AF65-F5344CB8AC3E}">
        <p14:creationId xmlns:p14="http://schemas.microsoft.com/office/powerpoint/2010/main" val="49703685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for10x Bullets with Subtitle">
    <p:spTree>
      <p:nvGrpSpPr>
        <p:cNvPr id="1" name=""/>
        <p:cNvGrpSpPr/>
        <p:nvPr/>
      </p:nvGrpSpPr>
      <p:grpSpPr>
        <a:xfrm>
          <a:off x="0" y="0"/>
          <a:ext cx="0" cy="0"/>
          <a:chOff x="0" y="0"/>
          <a:chExt cx="0" cy="0"/>
        </a:xfrm>
      </p:grpSpPr>
      <p:sp>
        <p:nvSpPr>
          <p:cNvPr id="14" name="Text Placeholder 6"/>
          <p:cNvSpPr>
            <a:spLocks noGrp="1"/>
          </p:cNvSpPr>
          <p:nvPr>
            <p:ph type="body" sz="quarter" idx="12" hasCustomPrompt="1"/>
          </p:nvPr>
        </p:nvSpPr>
        <p:spPr>
          <a:xfrm>
            <a:off x="2057194" y="2522835"/>
            <a:ext cx="12448029" cy="606425"/>
          </a:xfrm>
        </p:spPr>
        <p:txBody>
          <a:bodyPr/>
          <a:lstStyle>
            <a:lvl1pPr marL="0" indent="0">
              <a:buNone/>
              <a:defRPr>
                <a:latin typeface="+mn-lt"/>
              </a:defRPr>
            </a:lvl1pPr>
            <a:lvl2pPr marL="455612" indent="0">
              <a:buNone/>
              <a:defRPr/>
            </a:lvl2pPr>
            <a:lvl3pPr marL="1016000" indent="0">
              <a:buNone/>
              <a:defRPr/>
            </a:lvl3pPr>
            <a:lvl4pPr marL="1473200" indent="0">
              <a:buNone/>
              <a:defRPr/>
            </a:lvl4pPr>
            <a:lvl5pPr marL="1944688" indent="0">
              <a:buNone/>
              <a:defRPr/>
            </a:lvl5pPr>
          </a:lstStyle>
          <a:p>
            <a:pPr lvl="0"/>
            <a:r>
              <a:rPr lang="en-US" dirty="0" smtClean="0"/>
              <a:t>Click to edit subtitle styles</a:t>
            </a:r>
            <a:endParaRPr lang="en-US" dirty="0"/>
          </a:p>
        </p:txBody>
      </p:sp>
      <p:sp>
        <p:nvSpPr>
          <p:cNvPr id="15" name="Title 1"/>
          <p:cNvSpPr>
            <a:spLocks noGrp="1"/>
          </p:cNvSpPr>
          <p:nvPr>
            <p:ph type="title" hasCustomPrompt="1"/>
          </p:nvPr>
        </p:nvSpPr>
        <p:spPr>
          <a:xfrm>
            <a:off x="2055812" y="489084"/>
            <a:ext cx="12448161" cy="1828800"/>
          </a:xfrm>
        </p:spPr>
        <p:txBody>
          <a:bodyPr/>
          <a:lstStyle>
            <a:lvl1pPr algn="l">
              <a:defRPr>
                <a:solidFill>
                  <a:schemeClr val="bg2">
                    <a:lumMod val="25000"/>
                  </a:schemeClr>
                </a:solidFill>
                <a:latin typeface="+mn-lt"/>
              </a:defRPr>
            </a:lvl1pPr>
          </a:lstStyle>
          <a:p>
            <a:r>
              <a:rPr lang="en-US" dirty="0" smtClean="0"/>
              <a:t>Click to edit title style</a:t>
            </a:r>
            <a:endParaRPr lang="en-US" dirty="0"/>
          </a:p>
        </p:txBody>
      </p:sp>
      <p:pic>
        <p:nvPicPr>
          <p:cNvPr id="12" name="Picture 2" descr="\\psf\Home\Desktop\Infor_TMLogo_RGB_08051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1084" y="1536200"/>
            <a:ext cx="721955" cy="658784"/>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a:spLocks noGrp="1"/>
          </p:cNvSpPr>
          <p:nvPr>
            <p:ph sz="quarter" idx="10" hasCustomPrompt="1"/>
          </p:nvPr>
        </p:nvSpPr>
        <p:spPr>
          <a:xfrm>
            <a:off x="2055811" y="3205890"/>
            <a:ext cx="12448164" cy="5009070"/>
          </a:xfrm>
        </p:spPr>
        <p:txBody>
          <a:bodyPr/>
          <a:lstStyle>
            <a:lvl1pPr>
              <a:lnSpc>
                <a:spcPct val="85000"/>
              </a:lnSpc>
              <a:defRPr sz="3000">
                <a:solidFill>
                  <a:schemeClr val="bg2">
                    <a:lumMod val="25000"/>
                  </a:schemeClr>
                </a:solidFill>
                <a:latin typeface="+mn-lt"/>
              </a:defRPr>
            </a:lvl1pPr>
            <a:lvl2pPr>
              <a:lnSpc>
                <a:spcPct val="85000"/>
              </a:lnSpc>
              <a:defRPr sz="2600">
                <a:solidFill>
                  <a:schemeClr val="bg2">
                    <a:lumMod val="25000"/>
                  </a:schemeClr>
                </a:solidFill>
                <a:latin typeface="+mn-lt"/>
              </a:defRPr>
            </a:lvl2pPr>
            <a:lvl3pPr>
              <a:lnSpc>
                <a:spcPct val="85000"/>
              </a:lnSpc>
              <a:defRPr sz="2200">
                <a:solidFill>
                  <a:schemeClr val="bg2">
                    <a:lumMod val="25000"/>
                  </a:schemeClr>
                </a:solidFill>
                <a:latin typeface="+mn-lt"/>
              </a:defRPr>
            </a:lvl3pPr>
            <a:lvl4pPr>
              <a:lnSpc>
                <a:spcPct val="85000"/>
              </a:lnSpc>
              <a:defRPr sz="1800">
                <a:solidFill>
                  <a:schemeClr val="bg2">
                    <a:lumMod val="25000"/>
                  </a:schemeClr>
                </a:solidFill>
                <a:latin typeface="+mn-lt"/>
              </a:defRPr>
            </a:lvl4pPr>
            <a:lvl5pPr>
              <a:lnSpc>
                <a:spcPct val="85000"/>
              </a:lnSpc>
              <a:defRPr sz="1600">
                <a:solidFill>
                  <a:schemeClr val="bg2">
                    <a:lumMod val="25000"/>
                  </a:schemeClr>
                </a:solidFill>
                <a:latin typeface="+mn-lt"/>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1019100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for10x Title and Subtitle Only">
    <p:spTree>
      <p:nvGrpSpPr>
        <p:cNvPr id="1" name=""/>
        <p:cNvGrpSpPr/>
        <p:nvPr/>
      </p:nvGrpSpPr>
      <p:grpSpPr>
        <a:xfrm>
          <a:off x="0" y="0"/>
          <a:ext cx="0" cy="0"/>
          <a:chOff x="0" y="0"/>
          <a:chExt cx="0" cy="0"/>
        </a:xfrm>
      </p:grpSpPr>
      <p:sp>
        <p:nvSpPr>
          <p:cNvPr id="19" name="Title 1"/>
          <p:cNvSpPr>
            <a:spLocks noGrp="1"/>
          </p:cNvSpPr>
          <p:nvPr>
            <p:ph type="title" hasCustomPrompt="1"/>
          </p:nvPr>
        </p:nvSpPr>
        <p:spPr>
          <a:xfrm>
            <a:off x="2055812" y="489084"/>
            <a:ext cx="12448161" cy="1828800"/>
          </a:xfrm>
        </p:spPr>
        <p:txBody>
          <a:bodyPr/>
          <a:lstStyle>
            <a:lvl1pPr algn="l">
              <a:defRPr>
                <a:solidFill>
                  <a:schemeClr val="bg2">
                    <a:lumMod val="25000"/>
                  </a:schemeClr>
                </a:solidFill>
                <a:latin typeface="+mn-lt"/>
              </a:defRPr>
            </a:lvl1pPr>
          </a:lstStyle>
          <a:p>
            <a:r>
              <a:rPr lang="en-US" dirty="0" smtClean="0"/>
              <a:t>Click to edit title style</a:t>
            </a:r>
            <a:endParaRPr lang="en-US" dirty="0"/>
          </a:p>
        </p:txBody>
      </p:sp>
      <p:pic>
        <p:nvPicPr>
          <p:cNvPr id="11" name="Picture 2" descr="\\psf\Home\Desktop\Infor_TMLogo_RGB_08051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1084" y="1536200"/>
            <a:ext cx="721955" cy="658784"/>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6"/>
          <p:cNvSpPr>
            <a:spLocks noGrp="1"/>
          </p:cNvSpPr>
          <p:nvPr>
            <p:ph type="body" sz="quarter" idx="12" hasCustomPrompt="1"/>
          </p:nvPr>
        </p:nvSpPr>
        <p:spPr>
          <a:xfrm>
            <a:off x="2057194" y="2522835"/>
            <a:ext cx="12448029" cy="606425"/>
          </a:xfrm>
        </p:spPr>
        <p:txBody>
          <a:bodyPr/>
          <a:lstStyle>
            <a:lvl1pPr marL="0" indent="0">
              <a:buNone/>
              <a:defRPr>
                <a:latin typeface="+mn-lt"/>
              </a:defRPr>
            </a:lvl1pPr>
            <a:lvl2pPr marL="455612" indent="0">
              <a:buNone/>
              <a:defRPr/>
            </a:lvl2pPr>
            <a:lvl3pPr marL="1016000" indent="0">
              <a:buNone/>
              <a:defRPr/>
            </a:lvl3pPr>
            <a:lvl4pPr marL="1473200" indent="0">
              <a:buNone/>
              <a:defRPr/>
            </a:lvl4pPr>
            <a:lvl5pPr marL="1944688" indent="0">
              <a:buNone/>
              <a:defRPr/>
            </a:lvl5pPr>
          </a:lstStyle>
          <a:p>
            <a:pPr lvl="0"/>
            <a:r>
              <a:rPr lang="en-US" dirty="0" smtClean="0"/>
              <a:t>Click to edit subtitle styles</a:t>
            </a:r>
            <a:endParaRPr lang="en-US" dirty="0"/>
          </a:p>
        </p:txBody>
      </p:sp>
    </p:spTree>
    <p:extLst>
      <p:ext uri="{BB962C8B-B14F-4D97-AF65-F5344CB8AC3E}">
        <p14:creationId xmlns:p14="http://schemas.microsoft.com/office/powerpoint/2010/main" val="266133322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for10x Small Screenshot with Caption">
    <p:spTree>
      <p:nvGrpSpPr>
        <p:cNvPr id="1" name=""/>
        <p:cNvGrpSpPr/>
        <p:nvPr/>
      </p:nvGrpSpPr>
      <p:grpSpPr>
        <a:xfrm>
          <a:off x="0" y="0"/>
          <a:ext cx="0" cy="0"/>
          <a:chOff x="0" y="0"/>
          <a:chExt cx="0" cy="0"/>
        </a:xfrm>
      </p:grpSpPr>
      <p:sp>
        <p:nvSpPr>
          <p:cNvPr id="12" name="Title 1"/>
          <p:cNvSpPr>
            <a:spLocks noGrp="1"/>
          </p:cNvSpPr>
          <p:nvPr>
            <p:ph type="title" hasCustomPrompt="1"/>
          </p:nvPr>
        </p:nvSpPr>
        <p:spPr>
          <a:xfrm>
            <a:off x="2055812" y="489084"/>
            <a:ext cx="12448161" cy="1828800"/>
          </a:xfrm>
        </p:spPr>
        <p:txBody>
          <a:bodyPr/>
          <a:lstStyle>
            <a:lvl1pPr algn="l">
              <a:defRPr>
                <a:solidFill>
                  <a:schemeClr val="bg2">
                    <a:lumMod val="25000"/>
                  </a:schemeClr>
                </a:solidFill>
                <a:latin typeface="+mj-lt"/>
              </a:defRPr>
            </a:lvl1pPr>
          </a:lstStyle>
          <a:p>
            <a:r>
              <a:rPr lang="en-US" dirty="0" smtClean="0"/>
              <a:t>Click to edit title style</a:t>
            </a:r>
            <a:endParaRPr lang="en-US" dirty="0"/>
          </a:p>
        </p:txBody>
      </p:sp>
      <p:pic>
        <p:nvPicPr>
          <p:cNvPr id="14" name="Picture 2" descr="\\psf\Home\Desktop\Infor_TMLogo_RGB_08051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1084" y="1536200"/>
            <a:ext cx="721955" cy="658784"/>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a:spLocks noGrp="1"/>
          </p:cNvSpPr>
          <p:nvPr>
            <p:ph sz="quarter" idx="12" hasCustomPrompt="1"/>
          </p:nvPr>
        </p:nvSpPr>
        <p:spPr>
          <a:xfrm>
            <a:off x="8560374" y="2446940"/>
            <a:ext cx="5943600" cy="4781385"/>
          </a:xfrm>
        </p:spPr>
        <p:txBody>
          <a:bodyPr anchor="ctr"/>
          <a:lstStyle>
            <a:lvl1pPr>
              <a:lnSpc>
                <a:spcPct val="85000"/>
              </a:lnSpc>
              <a:defRPr sz="3000">
                <a:solidFill>
                  <a:schemeClr val="bg2">
                    <a:lumMod val="25000"/>
                  </a:schemeClr>
                </a:solidFill>
                <a:latin typeface="+mn-lt"/>
              </a:defRPr>
            </a:lvl1pPr>
            <a:lvl2pPr>
              <a:lnSpc>
                <a:spcPct val="85000"/>
              </a:lnSpc>
              <a:defRPr sz="2600">
                <a:solidFill>
                  <a:schemeClr val="bg2">
                    <a:lumMod val="25000"/>
                  </a:schemeClr>
                </a:solidFill>
                <a:latin typeface="+mn-lt"/>
              </a:defRPr>
            </a:lvl2pPr>
            <a:lvl3pPr>
              <a:lnSpc>
                <a:spcPct val="85000"/>
              </a:lnSpc>
              <a:defRPr sz="2200" strike="noStrike">
                <a:solidFill>
                  <a:schemeClr val="bg2">
                    <a:lumMod val="25000"/>
                  </a:schemeClr>
                </a:solidFill>
                <a:latin typeface="+mn-lt"/>
              </a:defRPr>
            </a:lvl3pPr>
            <a:lvl4pPr>
              <a:lnSpc>
                <a:spcPct val="85000"/>
              </a:lnSpc>
              <a:defRPr sz="1800">
                <a:solidFill>
                  <a:schemeClr val="bg2">
                    <a:lumMod val="25000"/>
                  </a:schemeClr>
                </a:solidFill>
                <a:latin typeface="+mn-lt"/>
              </a:defRPr>
            </a:lvl4pPr>
            <a:lvl5pPr>
              <a:lnSpc>
                <a:spcPct val="85000"/>
              </a:lnSpc>
              <a:defRPr sz="1600">
                <a:solidFill>
                  <a:schemeClr val="bg2">
                    <a:lumMod val="25000"/>
                  </a:schemeClr>
                </a:solidFill>
                <a:latin typeface="+mn-lt"/>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icture Placeholder 3"/>
          <p:cNvSpPr>
            <a:spLocks noGrp="1"/>
          </p:cNvSpPr>
          <p:nvPr>
            <p:ph type="pic" sz="quarter" idx="13"/>
          </p:nvPr>
        </p:nvSpPr>
        <p:spPr>
          <a:xfrm>
            <a:off x="2057194" y="2446940"/>
            <a:ext cx="5995705" cy="4781385"/>
          </a:xfrm>
        </p:spPr>
        <p:txBody>
          <a:bodyPr/>
          <a:lstStyle/>
          <a:p>
            <a:r>
              <a:rPr lang="en-US" smtClean="0"/>
              <a:t>Click icon to add picture</a:t>
            </a:r>
            <a:endParaRPr lang="en-US" dirty="0"/>
          </a:p>
        </p:txBody>
      </p:sp>
    </p:spTree>
    <p:extLst>
      <p:ext uri="{BB962C8B-B14F-4D97-AF65-F5344CB8AC3E}">
        <p14:creationId xmlns:p14="http://schemas.microsoft.com/office/powerpoint/2010/main" val="409340476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for10x Screenshot with Caption">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055812" y="2522835"/>
            <a:ext cx="8805201" cy="5616230"/>
          </a:xfrm>
          <a:ln w="12700">
            <a:noFill/>
          </a:ln>
          <a:effectLst>
            <a:outerShdw blurRad="50800" dist="38100" dir="5400000" algn="t" rotWithShape="0">
              <a:prstClr val="black">
                <a:alpha val="40000"/>
              </a:prstClr>
            </a:outerShdw>
          </a:effectLst>
        </p:spPr>
        <p:txBody>
          <a:bodyPr/>
          <a:lstStyle>
            <a:lvl1pPr marL="0" indent="0">
              <a:buNone/>
              <a:defRPr>
                <a:latin typeface="+mj-lt"/>
              </a:defRPr>
            </a:lvl1pPr>
          </a:lstStyle>
          <a:p>
            <a:r>
              <a:rPr lang="en-US" smtClean="0"/>
              <a:t>Click icon to add picture</a:t>
            </a:r>
            <a:endParaRPr lang="en-US" dirty="0"/>
          </a:p>
        </p:txBody>
      </p:sp>
      <p:sp>
        <p:nvSpPr>
          <p:cNvPr id="9" name="Text Placeholder 7"/>
          <p:cNvSpPr>
            <a:spLocks noGrp="1"/>
          </p:cNvSpPr>
          <p:nvPr>
            <p:ph type="body" sz="quarter" idx="12" hasCustomPrompt="1"/>
          </p:nvPr>
        </p:nvSpPr>
        <p:spPr>
          <a:xfrm>
            <a:off x="11392279" y="2522835"/>
            <a:ext cx="3111695" cy="5542001"/>
          </a:xfrm>
        </p:spPr>
        <p:txBody>
          <a:bodyPr tIns="0" bIns="0" anchor="ctr"/>
          <a:lstStyle>
            <a:lvl1pPr marL="0" indent="0">
              <a:lnSpc>
                <a:spcPct val="85000"/>
              </a:lnSpc>
              <a:buNone/>
              <a:defRPr sz="2800" baseline="0">
                <a:latin typeface="+mn-lt"/>
              </a:defRPr>
            </a:lvl1pPr>
            <a:lvl2pPr marL="455612" indent="0">
              <a:buNone/>
              <a:defRPr/>
            </a:lvl2pPr>
            <a:lvl3pPr marL="1016000" indent="0">
              <a:buNone/>
              <a:defRPr/>
            </a:lvl3pPr>
            <a:lvl4pPr marL="1473200" indent="0">
              <a:buNone/>
              <a:defRPr/>
            </a:lvl4pPr>
            <a:lvl5pPr marL="1944688" indent="0">
              <a:buNone/>
              <a:defRPr/>
            </a:lvl5pPr>
          </a:lstStyle>
          <a:p>
            <a:pPr lvl="0"/>
            <a:r>
              <a:rPr lang="en-US" dirty="0" smtClean="0"/>
              <a:t>Click to edit screenshot description text styles</a:t>
            </a:r>
          </a:p>
        </p:txBody>
      </p:sp>
      <p:pic>
        <p:nvPicPr>
          <p:cNvPr id="12" name="Picture 2" descr="\\psf\Home\Desktop\Infor_TMLogo_RGB_08051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1084" y="1536200"/>
            <a:ext cx="721955" cy="658784"/>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a:spLocks noGrp="1"/>
          </p:cNvSpPr>
          <p:nvPr>
            <p:ph type="title" hasCustomPrompt="1"/>
          </p:nvPr>
        </p:nvSpPr>
        <p:spPr>
          <a:xfrm>
            <a:off x="2055812" y="489084"/>
            <a:ext cx="12448161" cy="1828800"/>
          </a:xfrm>
        </p:spPr>
        <p:txBody>
          <a:bodyPr/>
          <a:lstStyle>
            <a:lvl1pPr algn="l">
              <a:defRPr>
                <a:solidFill>
                  <a:schemeClr val="bg2">
                    <a:lumMod val="25000"/>
                  </a:schemeClr>
                </a:solidFill>
                <a:latin typeface="+mj-lt"/>
              </a:defRPr>
            </a:lvl1pPr>
          </a:lstStyle>
          <a:p>
            <a:r>
              <a:rPr lang="en-US" dirty="0" smtClean="0"/>
              <a:t>Click to edit title style</a:t>
            </a:r>
            <a:endParaRPr lang="en-US" dirty="0"/>
          </a:p>
        </p:txBody>
      </p:sp>
    </p:spTree>
    <p:extLst>
      <p:ext uri="{BB962C8B-B14F-4D97-AF65-F5344CB8AC3E}">
        <p14:creationId xmlns:p14="http://schemas.microsoft.com/office/powerpoint/2010/main" val="118720632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for10x Large Screenshot">
    <p:spTree>
      <p:nvGrpSpPr>
        <p:cNvPr id="1" name=""/>
        <p:cNvGrpSpPr/>
        <p:nvPr/>
      </p:nvGrpSpPr>
      <p:grpSpPr>
        <a:xfrm>
          <a:off x="0" y="0"/>
          <a:ext cx="0" cy="0"/>
          <a:chOff x="0" y="0"/>
          <a:chExt cx="0" cy="0"/>
        </a:xfrm>
      </p:grpSpPr>
      <p:pic>
        <p:nvPicPr>
          <p:cNvPr id="10" name="Picture 2" descr="\\psf\Home\Desktop\Infor_TMLogo_RGB_08051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1084" y="1536200"/>
            <a:ext cx="721955" cy="658784"/>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a:spLocks noGrp="1"/>
          </p:cNvSpPr>
          <p:nvPr>
            <p:ph type="title" hasCustomPrompt="1"/>
          </p:nvPr>
        </p:nvSpPr>
        <p:spPr>
          <a:xfrm>
            <a:off x="2056622" y="701355"/>
            <a:ext cx="11688402" cy="515851"/>
          </a:xfrm>
        </p:spPr>
        <p:txBody>
          <a:bodyPr/>
          <a:lstStyle>
            <a:lvl1pPr algn="l">
              <a:defRPr sz="4800">
                <a:solidFill>
                  <a:schemeClr val="tx1">
                    <a:lumMod val="90000"/>
                    <a:lumOff val="10000"/>
                  </a:schemeClr>
                </a:solidFill>
                <a:latin typeface="+mj-lt"/>
              </a:defRPr>
            </a:lvl1pPr>
          </a:lstStyle>
          <a:p>
            <a:r>
              <a:rPr lang="en-US" dirty="0" smtClean="0"/>
              <a:t>Click to edit title style</a:t>
            </a:r>
            <a:endParaRPr lang="en-US" dirty="0"/>
          </a:p>
        </p:txBody>
      </p:sp>
      <p:sp>
        <p:nvSpPr>
          <p:cNvPr id="5" name="Picture Placeholder 4"/>
          <p:cNvSpPr>
            <a:spLocks noGrp="1"/>
          </p:cNvSpPr>
          <p:nvPr>
            <p:ph type="pic" sz="quarter" idx="11"/>
          </p:nvPr>
        </p:nvSpPr>
        <p:spPr>
          <a:xfrm>
            <a:off x="2057194" y="1536200"/>
            <a:ext cx="11704320" cy="6859830"/>
          </a:xfrm>
          <a:ln>
            <a:noFill/>
          </a:ln>
          <a:effectLst>
            <a:outerShdw blurRad="50800" dist="38100" dir="5400000" algn="t" rotWithShape="0">
              <a:prstClr val="black">
                <a:alpha val="40000"/>
              </a:prstClr>
            </a:outerShdw>
          </a:effectLst>
        </p:spPr>
        <p:txBody>
          <a:bodyPr/>
          <a:lstStyle/>
          <a:p>
            <a:r>
              <a:rPr lang="en-US" smtClean="0"/>
              <a:t>Click icon to add picture</a:t>
            </a:r>
            <a:endParaRPr lang="en-US"/>
          </a:p>
        </p:txBody>
      </p:sp>
    </p:spTree>
    <p:extLst>
      <p:ext uri="{BB962C8B-B14F-4D97-AF65-F5344CB8AC3E}">
        <p14:creationId xmlns:p14="http://schemas.microsoft.com/office/powerpoint/2010/main" val="339623116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for10x Blank">
    <p:spTree>
      <p:nvGrpSpPr>
        <p:cNvPr id="1" name=""/>
        <p:cNvGrpSpPr/>
        <p:nvPr/>
      </p:nvGrpSpPr>
      <p:grpSpPr>
        <a:xfrm>
          <a:off x="0" y="0"/>
          <a:ext cx="0" cy="0"/>
          <a:chOff x="0" y="0"/>
          <a:chExt cx="0" cy="0"/>
        </a:xfrm>
      </p:grpSpPr>
      <p:pic>
        <p:nvPicPr>
          <p:cNvPr id="10" name="Picture 2" descr="\\psf\Home\Desktop\Infor_TMLogo_RGB_08051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1084" y="1536200"/>
            <a:ext cx="721955" cy="658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120799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for10x 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71614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for10x Bullets Expanded">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2056622" y="564979"/>
            <a:ext cx="13585777" cy="819431"/>
          </a:xfrm>
        </p:spPr>
        <p:txBody>
          <a:bodyPr/>
          <a:lstStyle>
            <a:lvl1pPr algn="l">
              <a:defRPr>
                <a:solidFill>
                  <a:schemeClr val="bg2">
                    <a:lumMod val="25000"/>
                  </a:schemeClr>
                </a:solidFill>
                <a:latin typeface="+mj-lt"/>
              </a:defRPr>
            </a:lvl1pPr>
          </a:lstStyle>
          <a:p>
            <a:r>
              <a:rPr lang="en-US" dirty="0" smtClean="0"/>
              <a:t>Click to edit title style</a:t>
            </a:r>
            <a:endParaRPr lang="en-US" dirty="0"/>
          </a:p>
        </p:txBody>
      </p:sp>
      <p:pic>
        <p:nvPicPr>
          <p:cNvPr id="8" name="Picture 2" descr="\\psf\Home\Desktop\Infor_TMLogo_RGB_08051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1084" y="625460"/>
            <a:ext cx="721955" cy="658784"/>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p:cNvSpPr>
            <a:spLocks noGrp="1"/>
          </p:cNvSpPr>
          <p:nvPr>
            <p:ph sz="quarter" idx="10" hasCustomPrompt="1"/>
          </p:nvPr>
        </p:nvSpPr>
        <p:spPr>
          <a:xfrm>
            <a:off x="691084" y="1687990"/>
            <a:ext cx="14951315" cy="6830550"/>
          </a:xfrm>
        </p:spPr>
        <p:txBody>
          <a:bodyPr/>
          <a:lstStyle>
            <a:lvl1pPr>
              <a:lnSpc>
                <a:spcPct val="85000"/>
              </a:lnSpc>
              <a:defRPr sz="3000">
                <a:solidFill>
                  <a:schemeClr val="bg2">
                    <a:lumMod val="25000"/>
                  </a:schemeClr>
                </a:solidFill>
                <a:latin typeface="+mn-lt"/>
              </a:defRPr>
            </a:lvl1pPr>
            <a:lvl2pPr>
              <a:lnSpc>
                <a:spcPct val="85000"/>
              </a:lnSpc>
              <a:defRPr sz="2600">
                <a:solidFill>
                  <a:schemeClr val="bg2">
                    <a:lumMod val="25000"/>
                  </a:schemeClr>
                </a:solidFill>
                <a:latin typeface="+mn-lt"/>
              </a:defRPr>
            </a:lvl2pPr>
            <a:lvl3pPr>
              <a:lnSpc>
                <a:spcPct val="85000"/>
              </a:lnSpc>
              <a:defRPr sz="2200">
                <a:solidFill>
                  <a:schemeClr val="bg2">
                    <a:lumMod val="25000"/>
                  </a:schemeClr>
                </a:solidFill>
                <a:latin typeface="+mn-lt"/>
              </a:defRPr>
            </a:lvl3pPr>
            <a:lvl4pPr>
              <a:lnSpc>
                <a:spcPct val="85000"/>
              </a:lnSpc>
              <a:defRPr sz="1800">
                <a:solidFill>
                  <a:schemeClr val="bg2">
                    <a:lumMod val="25000"/>
                  </a:schemeClr>
                </a:solidFill>
                <a:latin typeface="+mn-lt"/>
              </a:defRPr>
            </a:lvl4pPr>
            <a:lvl5pPr>
              <a:lnSpc>
                <a:spcPct val="85000"/>
              </a:lnSpc>
              <a:defRPr sz="1600">
                <a:solidFill>
                  <a:schemeClr val="bg2">
                    <a:lumMod val="25000"/>
                  </a:schemeClr>
                </a:solidFill>
                <a:latin typeface="+mn-lt"/>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9687244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nfor10x Bullets Expanded 2 Column">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2056622" y="564979"/>
            <a:ext cx="13585777" cy="819431"/>
          </a:xfrm>
        </p:spPr>
        <p:txBody>
          <a:bodyPr/>
          <a:lstStyle>
            <a:lvl1pPr algn="l">
              <a:defRPr>
                <a:solidFill>
                  <a:schemeClr val="bg2">
                    <a:lumMod val="25000"/>
                  </a:schemeClr>
                </a:solidFill>
                <a:latin typeface="+mj-lt"/>
              </a:defRPr>
            </a:lvl1pPr>
          </a:lstStyle>
          <a:p>
            <a:r>
              <a:rPr lang="en-US" dirty="0" smtClean="0"/>
              <a:t>Click to edit title style</a:t>
            </a:r>
            <a:endParaRPr lang="en-US" dirty="0"/>
          </a:p>
        </p:txBody>
      </p:sp>
      <p:pic>
        <p:nvPicPr>
          <p:cNvPr id="8" name="Picture 2" descr="\\psf\Home\Desktop\Infor_TMLogo_RGB_08051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1084" y="625460"/>
            <a:ext cx="721955" cy="658784"/>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p:cNvSpPr>
            <a:spLocks noGrp="1"/>
          </p:cNvSpPr>
          <p:nvPr>
            <p:ph sz="quarter" idx="10" hasCustomPrompt="1"/>
          </p:nvPr>
        </p:nvSpPr>
        <p:spPr>
          <a:xfrm>
            <a:off x="691084" y="1687990"/>
            <a:ext cx="7361815" cy="6830550"/>
          </a:xfrm>
        </p:spPr>
        <p:txBody>
          <a:bodyPr/>
          <a:lstStyle>
            <a:lvl1pPr>
              <a:lnSpc>
                <a:spcPct val="85000"/>
              </a:lnSpc>
              <a:defRPr sz="3000">
                <a:solidFill>
                  <a:schemeClr val="bg2">
                    <a:lumMod val="25000"/>
                  </a:schemeClr>
                </a:solidFill>
                <a:latin typeface="+mn-lt"/>
              </a:defRPr>
            </a:lvl1pPr>
            <a:lvl2pPr>
              <a:lnSpc>
                <a:spcPct val="85000"/>
              </a:lnSpc>
              <a:defRPr sz="2600">
                <a:solidFill>
                  <a:schemeClr val="bg2">
                    <a:lumMod val="25000"/>
                  </a:schemeClr>
                </a:solidFill>
                <a:latin typeface="+mn-lt"/>
              </a:defRPr>
            </a:lvl2pPr>
            <a:lvl3pPr>
              <a:lnSpc>
                <a:spcPct val="85000"/>
              </a:lnSpc>
              <a:defRPr sz="2200">
                <a:solidFill>
                  <a:schemeClr val="bg2">
                    <a:lumMod val="25000"/>
                  </a:schemeClr>
                </a:solidFill>
                <a:latin typeface="+mn-lt"/>
              </a:defRPr>
            </a:lvl3pPr>
            <a:lvl4pPr>
              <a:lnSpc>
                <a:spcPct val="85000"/>
              </a:lnSpc>
              <a:defRPr sz="1800">
                <a:solidFill>
                  <a:schemeClr val="bg2">
                    <a:lumMod val="25000"/>
                  </a:schemeClr>
                </a:solidFill>
                <a:latin typeface="+mn-lt"/>
              </a:defRPr>
            </a:lvl4pPr>
            <a:lvl5pPr>
              <a:lnSpc>
                <a:spcPct val="85000"/>
              </a:lnSpc>
              <a:defRPr sz="1600">
                <a:solidFill>
                  <a:schemeClr val="bg2">
                    <a:lumMod val="25000"/>
                  </a:schemeClr>
                </a:solidFill>
                <a:latin typeface="+mn-lt"/>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2"/>
          <p:cNvSpPr>
            <a:spLocks noGrp="1"/>
          </p:cNvSpPr>
          <p:nvPr>
            <p:ph sz="quarter" idx="11" hasCustomPrompt="1"/>
          </p:nvPr>
        </p:nvSpPr>
        <p:spPr>
          <a:xfrm>
            <a:off x="8280584" y="1687990"/>
            <a:ext cx="7361815" cy="6830550"/>
          </a:xfrm>
        </p:spPr>
        <p:txBody>
          <a:bodyPr/>
          <a:lstStyle>
            <a:lvl1pPr>
              <a:lnSpc>
                <a:spcPct val="85000"/>
              </a:lnSpc>
              <a:defRPr sz="3000">
                <a:solidFill>
                  <a:schemeClr val="bg2">
                    <a:lumMod val="25000"/>
                  </a:schemeClr>
                </a:solidFill>
                <a:latin typeface="+mn-lt"/>
              </a:defRPr>
            </a:lvl1pPr>
            <a:lvl2pPr>
              <a:lnSpc>
                <a:spcPct val="85000"/>
              </a:lnSpc>
              <a:defRPr sz="2600">
                <a:solidFill>
                  <a:schemeClr val="bg2">
                    <a:lumMod val="25000"/>
                  </a:schemeClr>
                </a:solidFill>
                <a:latin typeface="+mn-lt"/>
              </a:defRPr>
            </a:lvl2pPr>
            <a:lvl3pPr>
              <a:lnSpc>
                <a:spcPct val="85000"/>
              </a:lnSpc>
              <a:defRPr sz="2200">
                <a:solidFill>
                  <a:schemeClr val="bg2">
                    <a:lumMod val="25000"/>
                  </a:schemeClr>
                </a:solidFill>
                <a:latin typeface="+mn-lt"/>
              </a:defRPr>
            </a:lvl3pPr>
            <a:lvl4pPr>
              <a:lnSpc>
                <a:spcPct val="85000"/>
              </a:lnSpc>
              <a:defRPr sz="1800">
                <a:solidFill>
                  <a:schemeClr val="bg2">
                    <a:lumMod val="25000"/>
                  </a:schemeClr>
                </a:solidFill>
                <a:latin typeface="+mn-lt"/>
              </a:defRPr>
            </a:lvl4pPr>
            <a:lvl5pPr>
              <a:lnSpc>
                <a:spcPct val="85000"/>
              </a:lnSpc>
              <a:defRPr sz="1600">
                <a:solidFill>
                  <a:schemeClr val="bg2">
                    <a:lumMod val="25000"/>
                  </a:schemeClr>
                </a:solidFill>
                <a:latin typeface="+mn-lt"/>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283703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for10x Cover">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991975" y="8042136"/>
            <a:ext cx="4267200" cy="762000"/>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hidden">
          <a:xfrm>
            <a:off x="8276" y="1142"/>
            <a:ext cx="16257144" cy="9142857"/>
          </a:xfrm>
          <a:prstGeom prst="rect">
            <a:avLst/>
          </a:prstGeom>
        </p:spPr>
      </p:pic>
      <p:sp>
        <p:nvSpPr>
          <p:cNvPr id="9" name="TextBox 8"/>
          <p:cNvSpPr txBox="1"/>
          <p:nvPr userDrawn="1"/>
        </p:nvSpPr>
        <p:spPr>
          <a:xfrm>
            <a:off x="11581210" y="8822120"/>
            <a:ext cx="2955528" cy="246221"/>
          </a:xfrm>
          <a:prstGeom prst="rect">
            <a:avLst/>
          </a:prstGeom>
          <a:noFill/>
        </p:spPr>
        <p:txBody>
          <a:bodyPr wrap="square" lIns="0" tIns="0" rIns="0" bIns="0" rtlCol="0" anchor="ctr">
            <a:spAutoFit/>
          </a:bodyPr>
          <a:lstStyle/>
          <a:p>
            <a:pPr algn="r"/>
            <a:r>
              <a:rPr lang="en-US" sz="800" dirty="0">
                <a:solidFill>
                  <a:schemeClr val="bg2">
                    <a:lumMod val="90000"/>
                  </a:schemeClr>
                </a:solidFill>
              </a:rPr>
              <a:t>Copyright © </a:t>
            </a:r>
            <a:r>
              <a:rPr lang="en-US" sz="800" dirty="0" smtClean="0">
                <a:solidFill>
                  <a:schemeClr val="bg2">
                    <a:lumMod val="90000"/>
                  </a:schemeClr>
                </a:solidFill>
              </a:rPr>
              <a:t>2013. </a:t>
            </a:r>
            <a:r>
              <a:rPr lang="en-US" sz="800" dirty="0" err="1">
                <a:solidFill>
                  <a:schemeClr val="bg2">
                    <a:lumMod val="90000"/>
                  </a:schemeClr>
                </a:solidFill>
              </a:rPr>
              <a:t>Infor</a:t>
            </a:r>
            <a:r>
              <a:rPr lang="en-US" sz="800" dirty="0">
                <a:solidFill>
                  <a:schemeClr val="bg2">
                    <a:lumMod val="90000"/>
                  </a:schemeClr>
                </a:solidFill>
              </a:rPr>
              <a:t>. All Rights Reserved. www.infor.com</a:t>
            </a:r>
          </a:p>
          <a:p>
            <a:pPr algn="r"/>
            <a:endParaRPr lang="en-US" sz="800" dirty="0">
              <a:solidFill>
                <a:schemeClr val="bg2">
                  <a:lumMod val="90000"/>
                </a:schemeClr>
              </a:solidFill>
            </a:endParaRPr>
          </a:p>
        </p:txBody>
      </p:sp>
      <p:pic>
        <p:nvPicPr>
          <p:cNvPr id="5" name="Picture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5551" y="1536200"/>
            <a:ext cx="6035040" cy="6035040"/>
          </a:xfrm>
          <a:prstGeom prst="rect">
            <a:avLst/>
          </a:prstGeom>
        </p:spPr>
      </p:pic>
      <p:sp>
        <p:nvSpPr>
          <p:cNvPr id="2" name="Title 1"/>
          <p:cNvSpPr>
            <a:spLocks noGrp="1"/>
          </p:cNvSpPr>
          <p:nvPr>
            <p:ph type="title" hasCustomPrompt="1"/>
          </p:nvPr>
        </p:nvSpPr>
        <p:spPr>
          <a:xfrm>
            <a:off x="5320679" y="3578045"/>
            <a:ext cx="9183295" cy="1828800"/>
          </a:xfrm>
        </p:spPr>
        <p:txBody>
          <a:bodyPr/>
          <a:lstStyle>
            <a:lvl1pPr algn="l">
              <a:defRPr>
                <a:solidFill>
                  <a:schemeClr val="bg2">
                    <a:lumMod val="25000"/>
                  </a:schemeClr>
                </a:solidFill>
                <a:latin typeface="+mj-lt"/>
              </a:defRPr>
            </a:lvl1pPr>
          </a:lstStyle>
          <a:p>
            <a:r>
              <a:rPr lang="en-US" dirty="0" smtClean="0"/>
              <a:t>Click to edit title style</a:t>
            </a:r>
            <a:endParaRPr lang="en-US" dirty="0"/>
          </a:p>
        </p:txBody>
      </p:sp>
      <p:sp>
        <p:nvSpPr>
          <p:cNvPr id="11" name="Subtitle 2"/>
          <p:cNvSpPr>
            <a:spLocks noGrp="1"/>
          </p:cNvSpPr>
          <p:nvPr>
            <p:ph type="subTitle" idx="1"/>
          </p:nvPr>
        </p:nvSpPr>
        <p:spPr>
          <a:xfrm>
            <a:off x="5320679" y="5938110"/>
            <a:ext cx="9183296" cy="1114214"/>
          </a:xfrm>
        </p:spPr>
        <p:txBody>
          <a:bodyPr/>
          <a:lstStyle>
            <a:lvl1pPr marL="0" indent="0" algn="l">
              <a:buNone/>
              <a:defRPr sz="2800" baseline="0">
                <a:solidFill>
                  <a:schemeClr val="bg2">
                    <a:lumMod val="25000"/>
                  </a:schemeClr>
                </a:solidFill>
                <a:latin typeface="+mj-lt"/>
                <a:ea typeface="Tahoma" pitchFamily="34" charset="0"/>
                <a:cs typeface="Tahoma" pitchFamily="34" charset="0"/>
              </a:defRPr>
            </a:lvl1pPr>
            <a:lvl2pPr marL="725759" indent="0" algn="ctr">
              <a:buNone/>
              <a:defRPr>
                <a:solidFill>
                  <a:schemeClr val="tx1">
                    <a:tint val="75000"/>
                  </a:schemeClr>
                </a:solidFill>
              </a:defRPr>
            </a:lvl2pPr>
            <a:lvl3pPr marL="1451519" indent="0" algn="ctr">
              <a:buNone/>
              <a:defRPr>
                <a:solidFill>
                  <a:schemeClr val="tx1">
                    <a:tint val="75000"/>
                  </a:schemeClr>
                </a:solidFill>
              </a:defRPr>
            </a:lvl3pPr>
            <a:lvl4pPr marL="2177278" indent="0" algn="ctr">
              <a:buNone/>
              <a:defRPr>
                <a:solidFill>
                  <a:schemeClr val="tx1">
                    <a:tint val="75000"/>
                  </a:schemeClr>
                </a:solidFill>
              </a:defRPr>
            </a:lvl4pPr>
            <a:lvl5pPr marL="2903037" indent="0" algn="ctr">
              <a:buNone/>
              <a:defRPr>
                <a:solidFill>
                  <a:schemeClr val="tx1">
                    <a:tint val="75000"/>
                  </a:schemeClr>
                </a:solidFill>
              </a:defRPr>
            </a:lvl5pPr>
            <a:lvl6pPr marL="3628796" indent="0" algn="ctr">
              <a:buNone/>
              <a:defRPr>
                <a:solidFill>
                  <a:schemeClr val="tx1">
                    <a:tint val="75000"/>
                  </a:schemeClr>
                </a:solidFill>
              </a:defRPr>
            </a:lvl6pPr>
            <a:lvl7pPr marL="4354556" indent="0" algn="ctr">
              <a:buNone/>
              <a:defRPr>
                <a:solidFill>
                  <a:schemeClr val="tx1">
                    <a:tint val="75000"/>
                  </a:schemeClr>
                </a:solidFill>
              </a:defRPr>
            </a:lvl7pPr>
            <a:lvl8pPr marL="5080315" indent="0" algn="ctr">
              <a:buNone/>
              <a:defRPr>
                <a:solidFill>
                  <a:schemeClr val="tx1">
                    <a:tint val="75000"/>
                  </a:schemeClr>
                </a:solidFill>
              </a:defRPr>
            </a:lvl8pPr>
            <a:lvl9pPr marL="5806074" indent="0" algn="ctr">
              <a:buNone/>
              <a:defRPr>
                <a:solidFill>
                  <a:schemeClr val="tx1">
                    <a:tint val="75000"/>
                  </a:schemeClr>
                </a:solidFill>
              </a:defRPr>
            </a:lvl9pPr>
          </a:lstStyle>
          <a:p>
            <a:r>
              <a:rPr lang="en-US" smtClean="0"/>
              <a:t>Click to edit Master subtitle style</a:t>
            </a:r>
            <a:endParaRPr lang="en-US" dirty="0"/>
          </a:p>
        </p:txBody>
      </p:sp>
      <p:sp>
        <p:nvSpPr>
          <p:cNvPr id="10" name="Slide Number Placeholder 3"/>
          <p:cNvSpPr txBox="1">
            <a:spLocks/>
          </p:cNvSpPr>
          <p:nvPr userDrawn="1"/>
        </p:nvSpPr>
        <p:spPr>
          <a:xfrm>
            <a:off x="14503974" y="8557557"/>
            <a:ext cx="1753614" cy="568143"/>
          </a:xfrm>
          <a:prstGeom prst="rect">
            <a:avLst/>
          </a:prstGeom>
        </p:spPr>
        <p:txBody>
          <a:bodyPr anchor="ctr"/>
          <a:lstStyle>
            <a:defPPr>
              <a:defRPr lang="en-US"/>
            </a:defPPr>
            <a:lvl1pPr marL="0" algn="l" defTabSz="1451519" rtl="0" eaLnBrk="1" latinLnBrk="0" hangingPunct="1">
              <a:defRPr sz="2900" kern="1200">
                <a:solidFill>
                  <a:schemeClr val="tx1"/>
                </a:solidFill>
                <a:latin typeface="+mn-lt"/>
                <a:ea typeface="+mn-ea"/>
                <a:cs typeface="+mn-cs"/>
              </a:defRPr>
            </a:lvl1pPr>
            <a:lvl2pPr marL="725759" algn="l" defTabSz="1451519" rtl="0" eaLnBrk="1" latinLnBrk="0" hangingPunct="1">
              <a:defRPr sz="2900" kern="1200">
                <a:solidFill>
                  <a:schemeClr val="tx1"/>
                </a:solidFill>
                <a:latin typeface="+mn-lt"/>
                <a:ea typeface="+mn-ea"/>
                <a:cs typeface="+mn-cs"/>
              </a:defRPr>
            </a:lvl2pPr>
            <a:lvl3pPr marL="1451519" algn="l" defTabSz="1451519" rtl="0" eaLnBrk="1" latinLnBrk="0" hangingPunct="1">
              <a:defRPr sz="2900" kern="1200">
                <a:solidFill>
                  <a:schemeClr val="tx1"/>
                </a:solidFill>
                <a:latin typeface="+mn-lt"/>
                <a:ea typeface="+mn-ea"/>
                <a:cs typeface="+mn-cs"/>
              </a:defRPr>
            </a:lvl3pPr>
            <a:lvl4pPr marL="2177278" algn="l" defTabSz="1451519" rtl="0" eaLnBrk="1" latinLnBrk="0" hangingPunct="1">
              <a:defRPr sz="2900" kern="1200">
                <a:solidFill>
                  <a:schemeClr val="tx1"/>
                </a:solidFill>
                <a:latin typeface="+mn-lt"/>
                <a:ea typeface="+mn-ea"/>
                <a:cs typeface="+mn-cs"/>
              </a:defRPr>
            </a:lvl4pPr>
            <a:lvl5pPr marL="2903037" algn="l" defTabSz="1451519" rtl="0" eaLnBrk="1" latinLnBrk="0" hangingPunct="1">
              <a:defRPr sz="2900" kern="1200">
                <a:solidFill>
                  <a:schemeClr val="tx1"/>
                </a:solidFill>
                <a:latin typeface="+mn-lt"/>
                <a:ea typeface="+mn-ea"/>
                <a:cs typeface="+mn-cs"/>
              </a:defRPr>
            </a:lvl5pPr>
            <a:lvl6pPr marL="3628796" algn="l" defTabSz="1451519" rtl="0" eaLnBrk="1" latinLnBrk="0" hangingPunct="1">
              <a:defRPr sz="2900" kern="1200">
                <a:solidFill>
                  <a:schemeClr val="tx1"/>
                </a:solidFill>
                <a:latin typeface="+mn-lt"/>
                <a:ea typeface="+mn-ea"/>
                <a:cs typeface="+mn-cs"/>
              </a:defRPr>
            </a:lvl6pPr>
            <a:lvl7pPr marL="4354556" algn="l" defTabSz="1451519" rtl="0" eaLnBrk="1" latinLnBrk="0" hangingPunct="1">
              <a:defRPr sz="2900" kern="1200">
                <a:solidFill>
                  <a:schemeClr val="tx1"/>
                </a:solidFill>
                <a:latin typeface="+mn-lt"/>
                <a:ea typeface="+mn-ea"/>
                <a:cs typeface="+mn-cs"/>
              </a:defRPr>
            </a:lvl7pPr>
            <a:lvl8pPr marL="5080315" algn="l" defTabSz="1451519" rtl="0" eaLnBrk="1" latinLnBrk="0" hangingPunct="1">
              <a:defRPr sz="2900" kern="1200">
                <a:solidFill>
                  <a:schemeClr val="tx1"/>
                </a:solidFill>
                <a:latin typeface="+mn-lt"/>
                <a:ea typeface="+mn-ea"/>
                <a:cs typeface="+mn-cs"/>
              </a:defRPr>
            </a:lvl8pPr>
            <a:lvl9pPr marL="5806074" algn="l" defTabSz="1451519" rtl="0" eaLnBrk="1" latinLnBrk="0" hangingPunct="1">
              <a:defRPr sz="2900" kern="1200">
                <a:solidFill>
                  <a:schemeClr val="tx1"/>
                </a:solidFill>
                <a:latin typeface="+mn-lt"/>
                <a:ea typeface="+mn-ea"/>
                <a:cs typeface="+mn-cs"/>
              </a:defRPr>
            </a:lvl9pPr>
          </a:lstStyle>
          <a:p>
            <a:pPr algn="ctr"/>
            <a:fld id="{6E7781AA-5C7B-4A6F-8438-A17DCECA115B}" type="slidenum">
              <a:rPr lang="en-US" sz="1600" smtClean="0">
                <a:solidFill>
                  <a:schemeClr val="bg2">
                    <a:lumMod val="75000"/>
                  </a:schemeClr>
                </a:solidFill>
              </a:rPr>
              <a:pPr algn="ctr"/>
              <a:t>‹#›</a:t>
            </a:fld>
            <a:endParaRPr lang="en-US" sz="1600" dirty="0">
              <a:solidFill>
                <a:schemeClr val="bg2">
                  <a:lumMod val="75000"/>
                </a:schemeClr>
              </a:solidFill>
            </a:endParaRPr>
          </a:p>
        </p:txBody>
      </p:sp>
    </p:spTree>
    <p:extLst>
      <p:ext uri="{BB962C8B-B14F-4D97-AF65-F5344CB8AC3E}">
        <p14:creationId xmlns:p14="http://schemas.microsoft.com/office/powerpoint/2010/main" val="267289691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for10x Section Divider">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991975" y="8042136"/>
            <a:ext cx="4267200" cy="762000"/>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hidden">
          <a:xfrm>
            <a:off x="8276" y="1142"/>
            <a:ext cx="16257144" cy="9142857"/>
          </a:xfrm>
          <a:prstGeom prst="rect">
            <a:avLst/>
          </a:prstGeom>
        </p:spPr>
      </p:pic>
      <p:sp>
        <p:nvSpPr>
          <p:cNvPr id="10" name="TextBox 9"/>
          <p:cNvSpPr txBox="1"/>
          <p:nvPr userDrawn="1"/>
        </p:nvSpPr>
        <p:spPr>
          <a:xfrm>
            <a:off x="11581210" y="8822120"/>
            <a:ext cx="2955528" cy="246221"/>
          </a:xfrm>
          <a:prstGeom prst="rect">
            <a:avLst/>
          </a:prstGeom>
          <a:noFill/>
        </p:spPr>
        <p:txBody>
          <a:bodyPr wrap="square" lIns="0" tIns="0" rIns="0" bIns="0" rtlCol="0" anchor="ctr">
            <a:spAutoFit/>
          </a:bodyPr>
          <a:lstStyle/>
          <a:p>
            <a:pPr algn="r"/>
            <a:r>
              <a:rPr lang="en-US" sz="800" dirty="0" smtClean="0">
                <a:solidFill>
                  <a:schemeClr val="bg2">
                    <a:lumMod val="90000"/>
                  </a:schemeClr>
                </a:solidFill>
              </a:rPr>
              <a:t>Copyright © 2013. </a:t>
            </a:r>
            <a:r>
              <a:rPr lang="en-US" sz="800" dirty="0" err="1">
                <a:solidFill>
                  <a:schemeClr val="bg2">
                    <a:lumMod val="90000"/>
                  </a:schemeClr>
                </a:solidFill>
              </a:rPr>
              <a:t>Infor</a:t>
            </a:r>
            <a:r>
              <a:rPr lang="en-US" sz="800" dirty="0">
                <a:solidFill>
                  <a:schemeClr val="bg2">
                    <a:lumMod val="90000"/>
                  </a:schemeClr>
                </a:solidFill>
              </a:rPr>
              <a:t>. All Rights Reserved. www.infor.com</a:t>
            </a:r>
          </a:p>
          <a:p>
            <a:pPr algn="r"/>
            <a:endParaRPr lang="en-US" sz="800" dirty="0">
              <a:solidFill>
                <a:schemeClr val="bg2">
                  <a:lumMod val="90000"/>
                </a:schemeClr>
              </a:solidFill>
            </a:endParaRPr>
          </a:p>
        </p:txBody>
      </p:sp>
      <p:sp>
        <p:nvSpPr>
          <p:cNvPr id="11" name="Picture Placeholder 10"/>
          <p:cNvSpPr>
            <a:spLocks noGrp="1"/>
          </p:cNvSpPr>
          <p:nvPr>
            <p:ph type="pic" sz="quarter" idx="11"/>
          </p:nvPr>
        </p:nvSpPr>
        <p:spPr>
          <a:xfrm>
            <a:off x="0" y="0"/>
            <a:ext cx="16257588" cy="3661260"/>
          </a:xfrm>
        </p:spPr>
        <p:txBody>
          <a:bodyPr/>
          <a:lstStyle>
            <a:lvl1pPr marL="0" indent="0">
              <a:buFontTx/>
              <a:buNone/>
              <a:defRPr>
                <a:latin typeface="+mj-lt"/>
              </a:defRPr>
            </a:lvl1pPr>
          </a:lstStyle>
          <a:p>
            <a:r>
              <a:rPr lang="en-US" smtClean="0"/>
              <a:t>Click icon to add picture</a:t>
            </a:r>
            <a:endParaRPr lang="en-US"/>
          </a:p>
        </p:txBody>
      </p:sp>
      <p:sp>
        <p:nvSpPr>
          <p:cNvPr id="16" name="Title 1"/>
          <p:cNvSpPr>
            <a:spLocks noGrp="1"/>
          </p:cNvSpPr>
          <p:nvPr>
            <p:ph type="title" hasCustomPrompt="1"/>
          </p:nvPr>
        </p:nvSpPr>
        <p:spPr>
          <a:xfrm>
            <a:off x="2055812" y="3692055"/>
            <a:ext cx="12448161" cy="1828800"/>
          </a:xfrm>
        </p:spPr>
        <p:txBody>
          <a:bodyPr/>
          <a:lstStyle>
            <a:lvl1pPr algn="l">
              <a:defRPr>
                <a:solidFill>
                  <a:schemeClr val="bg2">
                    <a:lumMod val="25000"/>
                  </a:schemeClr>
                </a:solidFill>
                <a:latin typeface="+mj-lt"/>
              </a:defRPr>
            </a:lvl1pPr>
          </a:lstStyle>
          <a:p>
            <a:r>
              <a:rPr lang="en-US" dirty="0" smtClean="0"/>
              <a:t>Click to edit title style</a:t>
            </a:r>
            <a:endParaRPr lang="en-US" dirty="0"/>
          </a:p>
        </p:txBody>
      </p:sp>
      <p:sp>
        <p:nvSpPr>
          <p:cNvPr id="17" name="Subtitle 2"/>
          <p:cNvSpPr>
            <a:spLocks noGrp="1"/>
          </p:cNvSpPr>
          <p:nvPr>
            <p:ph type="subTitle" idx="1"/>
          </p:nvPr>
        </p:nvSpPr>
        <p:spPr>
          <a:xfrm>
            <a:off x="2031839" y="5857335"/>
            <a:ext cx="12472135" cy="1219200"/>
          </a:xfrm>
        </p:spPr>
        <p:txBody>
          <a:bodyPr/>
          <a:lstStyle>
            <a:lvl1pPr marL="0" indent="0" algn="l">
              <a:buNone/>
              <a:defRPr sz="3200">
                <a:solidFill>
                  <a:schemeClr val="bg2">
                    <a:lumMod val="25000"/>
                  </a:schemeClr>
                </a:solidFill>
                <a:latin typeface="+mj-lt"/>
                <a:ea typeface="Tahoma" pitchFamily="34" charset="0"/>
                <a:cs typeface="Tahoma" pitchFamily="34" charset="0"/>
              </a:defRPr>
            </a:lvl1pPr>
            <a:lvl2pPr marL="725759" indent="0" algn="ctr">
              <a:buNone/>
              <a:defRPr>
                <a:solidFill>
                  <a:schemeClr val="tx1">
                    <a:tint val="75000"/>
                  </a:schemeClr>
                </a:solidFill>
              </a:defRPr>
            </a:lvl2pPr>
            <a:lvl3pPr marL="1451519" indent="0" algn="ctr">
              <a:buNone/>
              <a:defRPr>
                <a:solidFill>
                  <a:schemeClr val="tx1">
                    <a:tint val="75000"/>
                  </a:schemeClr>
                </a:solidFill>
              </a:defRPr>
            </a:lvl3pPr>
            <a:lvl4pPr marL="2177278" indent="0" algn="ctr">
              <a:buNone/>
              <a:defRPr>
                <a:solidFill>
                  <a:schemeClr val="tx1">
                    <a:tint val="75000"/>
                  </a:schemeClr>
                </a:solidFill>
              </a:defRPr>
            </a:lvl4pPr>
            <a:lvl5pPr marL="2903037" indent="0" algn="ctr">
              <a:buNone/>
              <a:defRPr>
                <a:solidFill>
                  <a:schemeClr val="tx1">
                    <a:tint val="75000"/>
                  </a:schemeClr>
                </a:solidFill>
              </a:defRPr>
            </a:lvl5pPr>
            <a:lvl6pPr marL="3628796" indent="0" algn="ctr">
              <a:buNone/>
              <a:defRPr>
                <a:solidFill>
                  <a:schemeClr val="tx1">
                    <a:tint val="75000"/>
                  </a:schemeClr>
                </a:solidFill>
              </a:defRPr>
            </a:lvl6pPr>
            <a:lvl7pPr marL="4354556" indent="0" algn="ctr">
              <a:buNone/>
              <a:defRPr>
                <a:solidFill>
                  <a:schemeClr val="tx1">
                    <a:tint val="75000"/>
                  </a:schemeClr>
                </a:solidFill>
              </a:defRPr>
            </a:lvl7pPr>
            <a:lvl8pPr marL="5080315" indent="0" algn="ctr">
              <a:buNone/>
              <a:defRPr>
                <a:solidFill>
                  <a:schemeClr val="tx1">
                    <a:tint val="75000"/>
                  </a:schemeClr>
                </a:solidFill>
              </a:defRPr>
            </a:lvl8pPr>
            <a:lvl9pPr marL="5806074" indent="0" algn="ctr">
              <a:buNone/>
              <a:defRPr>
                <a:solidFill>
                  <a:schemeClr val="tx1">
                    <a:tint val="75000"/>
                  </a:schemeClr>
                </a:solidFill>
              </a:defRPr>
            </a:lvl9pPr>
          </a:lstStyle>
          <a:p>
            <a:r>
              <a:rPr lang="en-US" smtClean="0"/>
              <a:t>Click to edit Master subtitle style</a:t>
            </a:r>
            <a:endParaRPr lang="en-US" dirty="0"/>
          </a:p>
        </p:txBody>
      </p:sp>
      <p:pic>
        <p:nvPicPr>
          <p:cNvPr id="9" name="Picture 2" descr="\\psf\Home\Desktop\Infor_TMLogo_RGB_080512.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91084" y="4748061"/>
            <a:ext cx="721955" cy="658784"/>
          </a:xfrm>
          <a:prstGeom prst="rect">
            <a:avLst/>
          </a:prstGeom>
          <a:noFill/>
          <a:extLst>
            <a:ext uri="{909E8E84-426E-40DD-AFC4-6F175D3DCCD1}">
              <a14:hiddenFill xmlns:a14="http://schemas.microsoft.com/office/drawing/2010/main">
                <a:solidFill>
                  <a:srgbClr val="FFFFFF"/>
                </a:solidFill>
              </a14:hiddenFill>
            </a:ext>
          </a:extLst>
        </p:spPr>
      </p:pic>
      <p:sp>
        <p:nvSpPr>
          <p:cNvPr id="12" name="Slide Number Placeholder 3"/>
          <p:cNvSpPr txBox="1">
            <a:spLocks/>
          </p:cNvSpPr>
          <p:nvPr userDrawn="1"/>
        </p:nvSpPr>
        <p:spPr>
          <a:xfrm>
            <a:off x="14503974" y="8557557"/>
            <a:ext cx="1753614" cy="568143"/>
          </a:xfrm>
          <a:prstGeom prst="rect">
            <a:avLst/>
          </a:prstGeom>
        </p:spPr>
        <p:txBody>
          <a:bodyPr anchor="ctr"/>
          <a:lstStyle>
            <a:defPPr>
              <a:defRPr lang="en-US"/>
            </a:defPPr>
            <a:lvl1pPr marL="0" algn="l" defTabSz="1451519" rtl="0" eaLnBrk="1" latinLnBrk="0" hangingPunct="1">
              <a:defRPr sz="2900" kern="1200">
                <a:solidFill>
                  <a:schemeClr val="tx1"/>
                </a:solidFill>
                <a:latin typeface="+mn-lt"/>
                <a:ea typeface="+mn-ea"/>
                <a:cs typeface="+mn-cs"/>
              </a:defRPr>
            </a:lvl1pPr>
            <a:lvl2pPr marL="725759" algn="l" defTabSz="1451519" rtl="0" eaLnBrk="1" latinLnBrk="0" hangingPunct="1">
              <a:defRPr sz="2900" kern="1200">
                <a:solidFill>
                  <a:schemeClr val="tx1"/>
                </a:solidFill>
                <a:latin typeface="+mn-lt"/>
                <a:ea typeface="+mn-ea"/>
                <a:cs typeface="+mn-cs"/>
              </a:defRPr>
            </a:lvl2pPr>
            <a:lvl3pPr marL="1451519" algn="l" defTabSz="1451519" rtl="0" eaLnBrk="1" latinLnBrk="0" hangingPunct="1">
              <a:defRPr sz="2900" kern="1200">
                <a:solidFill>
                  <a:schemeClr val="tx1"/>
                </a:solidFill>
                <a:latin typeface="+mn-lt"/>
                <a:ea typeface="+mn-ea"/>
                <a:cs typeface="+mn-cs"/>
              </a:defRPr>
            </a:lvl3pPr>
            <a:lvl4pPr marL="2177278" algn="l" defTabSz="1451519" rtl="0" eaLnBrk="1" latinLnBrk="0" hangingPunct="1">
              <a:defRPr sz="2900" kern="1200">
                <a:solidFill>
                  <a:schemeClr val="tx1"/>
                </a:solidFill>
                <a:latin typeface="+mn-lt"/>
                <a:ea typeface="+mn-ea"/>
                <a:cs typeface="+mn-cs"/>
              </a:defRPr>
            </a:lvl4pPr>
            <a:lvl5pPr marL="2903037" algn="l" defTabSz="1451519" rtl="0" eaLnBrk="1" latinLnBrk="0" hangingPunct="1">
              <a:defRPr sz="2900" kern="1200">
                <a:solidFill>
                  <a:schemeClr val="tx1"/>
                </a:solidFill>
                <a:latin typeface="+mn-lt"/>
                <a:ea typeface="+mn-ea"/>
                <a:cs typeface="+mn-cs"/>
              </a:defRPr>
            </a:lvl5pPr>
            <a:lvl6pPr marL="3628796" algn="l" defTabSz="1451519" rtl="0" eaLnBrk="1" latinLnBrk="0" hangingPunct="1">
              <a:defRPr sz="2900" kern="1200">
                <a:solidFill>
                  <a:schemeClr val="tx1"/>
                </a:solidFill>
                <a:latin typeface="+mn-lt"/>
                <a:ea typeface="+mn-ea"/>
                <a:cs typeface="+mn-cs"/>
              </a:defRPr>
            </a:lvl6pPr>
            <a:lvl7pPr marL="4354556" algn="l" defTabSz="1451519" rtl="0" eaLnBrk="1" latinLnBrk="0" hangingPunct="1">
              <a:defRPr sz="2900" kern="1200">
                <a:solidFill>
                  <a:schemeClr val="tx1"/>
                </a:solidFill>
                <a:latin typeface="+mn-lt"/>
                <a:ea typeface="+mn-ea"/>
                <a:cs typeface="+mn-cs"/>
              </a:defRPr>
            </a:lvl7pPr>
            <a:lvl8pPr marL="5080315" algn="l" defTabSz="1451519" rtl="0" eaLnBrk="1" latinLnBrk="0" hangingPunct="1">
              <a:defRPr sz="2900" kern="1200">
                <a:solidFill>
                  <a:schemeClr val="tx1"/>
                </a:solidFill>
                <a:latin typeface="+mn-lt"/>
                <a:ea typeface="+mn-ea"/>
                <a:cs typeface="+mn-cs"/>
              </a:defRPr>
            </a:lvl8pPr>
            <a:lvl9pPr marL="5806074" algn="l" defTabSz="1451519" rtl="0" eaLnBrk="1" latinLnBrk="0" hangingPunct="1">
              <a:defRPr sz="2900" kern="1200">
                <a:solidFill>
                  <a:schemeClr val="tx1"/>
                </a:solidFill>
                <a:latin typeface="+mn-lt"/>
                <a:ea typeface="+mn-ea"/>
                <a:cs typeface="+mn-cs"/>
              </a:defRPr>
            </a:lvl9pPr>
          </a:lstStyle>
          <a:p>
            <a:pPr algn="ctr"/>
            <a:fld id="{6E7781AA-5C7B-4A6F-8438-A17DCECA115B}" type="slidenum">
              <a:rPr lang="en-US" sz="1600" smtClean="0">
                <a:solidFill>
                  <a:schemeClr val="bg2">
                    <a:lumMod val="75000"/>
                  </a:schemeClr>
                </a:solidFill>
              </a:rPr>
              <a:pPr algn="ctr"/>
              <a:t>‹#›</a:t>
            </a:fld>
            <a:endParaRPr lang="en-US" sz="1600" dirty="0">
              <a:solidFill>
                <a:schemeClr val="bg2">
                  <a:lumMod val="75000"/>
                </a:schemeClr>
              </a:solidFill>
            </a:endParaRPr>
          </a:p>
        </p:txBody>
      </p:sp>
    </p:spTree>
    <p:extLst>
      <p:ext uri="{BB962C8B-B14F-4D97-AF65-F5344CB8AC3E}">
        <p14:creationId xmlns:p14="http://schemas.microsoft.com/office/powerpoint/2010/main" val="47711956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for10x Bullet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2056622" y="489084"/>
            <a:ext cx="12447351" cy="1828800"/>
          </a:xfrm>
        </p:spPr>
        <p:txBody>
          <a:bodyPr/>
          <a:lstStyle>
            <a:lvl1pPr algn="l">
              <a:defRPr>
                <a:solidFill>
                  <a:schemeClr val="bg2">
                    <a:lumMod val="25000"/>
                  </a:schemeClr>
                </a:solidFill>
                <a:latin typeface="+mj-lt"/>
              </a:defRPr>
            </a:lvl1pPr>
          </a:lstStyle>
          <a:p>
            <a:r>
              <a:rPr lang="en-US" dirty="0" smtClean="0"/>
              <a:t>Click to edit title style</a:t>
            </a:r>
            <a:endParaRPr lang="en-US" dirty="0"/>
          </a:p>
        </p:txBody>
      </p:sp>
      <p:pic>
        <p:nvPicPr>
          <p:cNvPr id="8" name="Picture 2" descr="\\psf\Home\Desktop\Infor_TMLogo_RGB_08051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1084" y="1536200"/>
            <a:ext cx="721955" cy="658784"/>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p:cNvSpPr>
            <a:spLocks noGrp="1"/>
          </p:cNvSpPr>
          <p:nvPr>
            <p:ph sz="quarter" idx="10" hasCustomPrompt="1"/>
          </p:nvPr>
        </p:nvSpPr>
        <p:spPr>
          <a:xfrm>
            <a:off x="2055811" y="2446940"/>
            <a:ext cx="12448164" cy="5768020"/>
          </a:xfrm>
        </p:spPr>
        <p:txBody>
          <a:bodyPr/>
          <a:lstStyle>
            <a:lvl1pPr>
              <a:lnSpc>
                <a:spcPct val="85000"/>
              </a:lnSpc>
              <a:defRPr sz="3000">
                <a:solidFill>
                  <a:schemeClr val="bg2">
                    <a:lumMod val="25000"/>
                  </a:schemeClr>
                </a:solidFill>
                <a:latin typeface="+mn-lt"/>
              </a:defRPr>
            </a:lvl1pPr>
            <a:lvl2pPr>
              <a:lnSpc>
                <a:spcPct val="85000"/>
              </a:lnSpc>
              <a:defRPr sz="2600">
                <a:solidFill>
                  <a:schemeClr val="bg2">
                    <a:lumMod val="25000"/>
                  </a:schemeClr>
                </a:solidFill>
                <a:latin typeface="+mn-lt"/>
              </a:defRPr>
            </a:lvl2pPr>
            <a:lvl3pPr>
              <a:lnSpc>
                <a:spcPct val="85000"/>
              </a:lnSpc>
              <a:defRPr sz="2200">
                <a:solidFill>
                  <a:schemeClr val="bg2">
                    <a:lumMod val="25000"/>
                  </a:schemeClr>
                </a:solidFill>
                <a:latin typeface="+mn-lt"/>
              </a:defRPr>
            </a:lvl3pPr>
            <a:lvl4pPr>
              <a:lnSpc>
                <a:spcPct val="85000"/>
              </a:lnSpc>
              <a:defRPr sz="1800">
                <a:solidFill>
                  <a:schemeClr val="bg2">
                    <a:lumMod val="25000"/>
                  </a:schemeClr>
                </a:solidFill>
                <a:latin typeface="+mn-lt"/>
              </a:defRPr>
            </a:lvl4pPr>
            <a:lvl5pPr>
              <a:lnSpc>
                <a:spcPct val="85000"/>
              </a:lnSpc>
              <a:defRPr sz="1600">
                <a:solidFill>
                  <a:schemeClr val="bg2">
                    <a:lumMod val="25000"/>
                  </a:schemeClr>
                </a:solidFill>
                <a:latin typeface="+mn-lt"/>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8830843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for10x Two Content">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a:xfrm>
            <a:off x="2055811" y="2446940"/>
            <a:ext cx="5943600" cy="5768020"/>
          </a:xfrm>
        </p:spPr>
        <p:txBody>
          <a:bodyPr/>
          <a:lstStyle>
            <a:lvl1pPr>
              <a:lnSpc>
                <a:spcPct val="85000"/>
              </a:lnSpc>
              <a:defRPr sz="3000">
                <a:solidFill>
                  <a:schemeClr val="bg2">
                    <a:lumMod val="25000"/>
                  </a:schemeClr>
                </a:solidFill>
                <a:latin typeface="+mn-lt"/>
              </a:defRPr>
            </a:lvl1pPr>
            <a:lvl2pPr>
              <a:lnSpc>
                <a:spcPct val="85000"/>
              </a:lnSpc>
              <a:defRPr sz="2600">
                <a:solidFill>
                  <a:schemeClr val="bg2">
                    <a:lumMod val="25000"/>
                  </a:schemeClr>
                </a:solidFill>
                <a:latin typeface="+mn-lt"/>
              </a:defRPr>
            </a:lvl2pPr>
            <a:lvl3pPr>
              <a:lnSpc>
                <a:spcPct val="85000"/>
              </a:lnSpc>
              <a:defRPr sz="2200">
                <a:solidFill>
                  <a:schemeClr val="bg2">
                    <a:lumMod val="25000"/>
                  </a:schemeClr>
                </a:solidFill>
                <a:latin typeface="+mn-lt"/>
              </a:defRPr>
            </a:lvl3pPr>
            <a:lvl4pPr>
              <a:lnSpc>
                <a:spcPct val="85000"/>
              </a:lnSpc>
              <a:defRPr sz="1800">
                <a:solidFill>
                  <a:schemeClr val="bg2">
                    <a:lumMod val="25000"/>
                  </a:schemeClr>
                </a:solidFill>
                <a:latin typeface="+mn-lt"/>
              </a:defRPr>
            </a:lvl4pPr>
            <a:lvl5pPr>
              <a:lnSpc>
                <a:spcPct val="85000"/>
              </a:lnSpc>
              <a:defRPr sz="1600">
                <a:solidFill>
                  <a:schemeClr val="bg2">
                    <a:lumMod val="25000"/>
                  </a:schemeClr>
                </a:solidFill>
                <a:latin typeface="+mn-lt"/>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
          <p:cNvSpPr>
            <a:spLocks noGrp="1"/>
          </p:cNvSpPr>
          <p:nvPr>
            <p:ph type="title" hasCustomPrompt="1"/>
          </p:nvPr>
        </p:nvSpPr>
        <p:spPr>
          <a:xfrm>
            <a:off x="2055812" y="489084"/>
            <a:ext cx="12448161" cy="1828800"/>
          </a:xfrm>
        </p:spPr>
        <p:txBody>
          <a:bodyPr/>
          <a:lstStyle>
            <a:lvl1pPr algn="l">
              <a:defRPr>
                <a:solidFill>
                  <a:schemeClr val="bg2">
                    <a:lumMod val="25000"/>
                  </a:schemeClr>
                </a:solidFill>
                <a:latin typeface="+mj-lt"/>
              </a:defRPr>
            </a:lvl1pPr>
          </a:lstStyle>
          <a:p>
            <a:r>
              <a:rPr lang="en-US" dirty="0" smtClean="0"/>
              <a:t>Click to edit title style</a:t>
            </a:r>
            <a:endParaRPr lang="en-US" dirty="0"/>
          </a:p>
        </p:txBody>
      </p:sp>
      <p:pic>
        <p:nvPicPr>
          <p:cNvPr id="14" name="Picture 2" descr="\\psf\Home\Desktop\Infor_TMLogo_RGB_08051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1084" y="1536200"/>
            <a:ext cx="721955" cy="658784"/>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a:spLocks noGrp="1"/>
          </p:cNvSpPr>
          <p:nvPr>
            <p:ph sz="quarter" idx="12" hasCustomPrompt="1"/>
          </p:nvPr>
        </p:nvSpPr>
        <p:spPr>
          <a:xfrm>
            <a:off x="8560374" y="2446940"/>
            <a:ext cx="5943600" cy="5768020"/>
          </a:xfrm>
        </p:spPr>
        <p:txBody>
          <a:bodyPr/>
          <a:lstStyle>
            <a:lvl1pPr>
              <a:lnSpc>
                <a:spcPct val="85000"/>
              </a:lnSpc>
              <a:defRPr sz="3000">
                <a:solidFill>
                  <a:schemeClr val="bg2">
                    <a:lumMod val="25000"/>
                  </a:schemeClr>
                </a:solidFill>
                <a:latin typeface="+mn-lt"/>
              </a:defRPr>
            </a:lvl1pPr>
            <a:lvl2pPr>
              <a:lnSpc>
                <a:spcPct val="85000"/>
              </a:lnSpc>
              <a:defRPr sz="2600">
                <a:solidFill>
                  <a:schemeClr val="bg2">
                    <a:lumMod val="25000"/>
                  </a:schemeClr>
                </a:solidFill>
                <a:latin typeface="+mn-lt"/>
              </a:defRPr>
            </a:lvl2pPr>
            <a:lvl3pPr>
              <a:lnSpc>
                <a:spcPct val="85000"/>
              </a:lnSpc>
              <a:defRPr sz="2200" strike="noStrike">
                <a:solidFill>
                  <a:schemeClr val="bg2">
                    <a:lumMod val="25000"/>
                  </a:schemeClr>
                </a:solidFill>
                <a:latin typeface="+mn-lt"/>
              </a:defRPr>
            </a:lvl3pPr>
            <a:lvl4pPr>
              <a:lnSpc>
                <a:spcPct val="85000"/>
              </a:lnSpc>
              <a:defRPr sz="1800">
                <a:solidFill>
                  <a:schemeClr val="bg2">
                    <a:lumMod val="25000"/>
                  </a:schemeClr>
                </a:solidFill>
                <a:latin typeface="+mn-lt"/>
              </a:defRPr>
            </a:lvl4pPr>
            <a:lvl5pPr>
              <a:lnSpc>
                <a:spcPct val="85000"/>
              </a:lnSpc>
              <a:defRPr sz="1600">
                <a:solidFill>
                  <a:schemeClr val="bg2">
                    <a:lumMod val="25000"/>
                  </a:schemeClr>
                </a:solidFill>
                <a:latin typeface="+mn-lt"/>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951009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for10x Three Content">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a:xfrm>
            <a:off x="2055811" y="2446940"/>
            <a:ext cx="3986784" cy="5768020"/>
          </a:xfrm>
        </p:spPr>
        <p:txBody>
          <a:bodyPr/>
          <a:lstStyle>
            <a:lvl1pPr>
              <a:lnSpc>
                <a:spcPct val="85000"/>
              </a:lnSpc>
              <a:defRPr sz="3000">
                <a:solidFill>
                  <a:schemeClr val="bg2">
                    <a:lumMod val="25000"/>
                  </a:schemeClr>
                </a:solidFill>
                <a:latin typeface="+mn-lt"/>
              </a:defRPr>
            </a:lvl1pPr>
            <a:lvl2pPr>
              <a:lnSpc>
                <a:spcPct val="85000"/>
              </a:lnSpc>
              <a:defRPr sz="2600">
                <a:solidFill>
                  <a:schemeClr val="bg2">
                    <a:lumMod val="25000"/>
                  </a:schemeClr>
                </a:solidFill>
                <a:latin typeface="+mn-lt"/>
              </a:defRPr>
            </a:lvl2pPr>
            <a:lvl3pPr>
              <a:lnSpc>
                <a:spcPct val="85000"/>
              </a:lnSpc>
              <a:defRPr sz="2200">
                <a:solidFill>
                  <a:schemeClr val="bg2">
                    <a:lumMod val="25000"/>
                  </a:schemeClr>
                </a:solidFill>
                <a:latin typeface="+mn-lt"/>
              </a:defRPr>
            </a:lvl3pPr>
            <a:lvl4pPr>
              <a:lnSpc>
                <a:spcPct val="85000"/>
              </a:lnSpc>
              <a:defRPr sz="1800">
                <a:solidFill>
                  <a:schemeClr val="bg2">
                    <a:lumMod val="25000"/>
                  </a:schemeClr>
                </a:solidFill>
                <a:latin typeface="+mn-lt"/>
              </a:defRPr>
            </a:lvl4pPr>
            <a:lvl5pPr>
              <a:lnSpc>
                <a:spcPct val="85000"/>
              </a:lnSpc>
              <a:defRPr sz="1600">
                <a:solidFill>
                  <a:schemeClr val="bg2">
                    <a:lumMod val="25000"/>
                  </a:schemeClr>
                </a:solidFill>
                <a:latin typeface="+mn-lt"/>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
          <p:cNvSpPr>
            <a:spLocks noGrp="1"/>
          </p:cNvSpPr>
          <p:nvPr>
            <p:ph type="title" hasCustomPrompt="1"/>
          </p:nvPr>
        </p:nvSpPr>
        <p:spPr>
          <a:xfrm>
            <a:off x="2055812" y="489084"/>
            <a:ext cx="12448161" cy="1828800"/>
          </a:xfrm>
        </p:spPr>
        <p:txBody>
          <a:bodyPr/>
          <a:lstStyle>
            <a:lvl1pPr algn="l">
              <a:defRPr>
                <a:solidFill>
                  <a:schemeClr val="bg2">
                    <a:lumMod val="25000"/>
                  </a:schemeClr>
                </a:solidFill>
                <a:latin typeface="+mj-lt"/>
              </a:defRPr>
            </a:lvl1pPr>
          </a:lstStyle>
          <a:p>
            <a:r>
              <a:rPr lang="en-US" dirty="0" smtClean="0"/>
              <a:t>Click to edit title style</a:t>
            </a:r>
            <a:endParaRPr lang="en-US" dirty="0"/>
          </a:p>
        </p:txBody>
      </p:sp>
      <p:pic>
        <p:nvPicPr>
          <p:cNvPr id="14" name="Picture 2" descr="\\psf\Home\Desktop\Infor_TMLogo_RGB_08051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1084" y="1536200"/>
            <a:ext cx="721955" cy="658784"/>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a:spLocks noGrp="1"/>
          </p:cNvSpPr>
          <p:nvPr>
            <p:ph sz="quarter" idx="12" hasCustomPrompt="1"/>
          </p:nvPr>
        </p:nvSpPr>
        <p:spPr>
          <a:xfrm>
            <a:off x="6286500" y="2446940"/>
            <a:ext cx="3986784" cy="5768020"/>
          </a:xfrm>
        </p:spPr>
        <p:txBody>
          <a:bodyPr/>
          <a:lstStyle>
            <a:lvl1pPr>
              <a:lnSpc>
                <a:spcPct val="85000"/>
              </a:lnSpc>
              <a:defRPr sz="3000">
                <a:solidFill>
                  <a:schemeClr val="bg2">
                    <a:lumMod val="25000"/>
                  </a:schemeClr>
                </a:solidFill>
                <a:latin typeface="+mn-lt"/>
              </a:defRPr>
            </a:lvl1pPr>
            <a:lvl2pPr>
              <a:lnSpc>
                <a:spcPct val="85000"/>
              </a:lnSpc>
              <a:defRPr sz="2600">
                <a:solidFill>
                  <a:schemeClr val="bg2">
                    <a:lumMod val="25000"/>
                  </a:schemeClr>
                </a:solidFill>
                <a:latin typeface="+mn-lt"/>
              </a:defRPr>
            </a:lvl2pPr>
            <a:lvl3pPr>
              <a:lnSpc>
                <a:spcPct val="85000"/>
              </a:lnSpc>
              <a:defRPr sz="2200" strike="noStrike">
                <a:solidFill>
                  <a:schemeClr val="bg2">
                    <a:lumMod val="25000"/>
                  </a:schemeClr>
                </a:solidFill>
                <a:latin typeface="+mn-lt"/>
              </a:defRPr>
            </a:lvl3pPr>
            <a:lvl4pPr>
              <a:lnSpc>
                <a:spcPct val="85000"/>
              </a:lnSpc>
              <a:defRPr sz="1800">
                <a:solidFill>
                  <a:schemeClr val="bg2">
                    <a:lumMod val="25000"/>
                  </a:schemeClr>
                </a:solidFill>
                <a:latin typeface="+mn-lt"/>
              </a:defRPr>
            </a:lvl4pPr>
            <a:lvl5pPr>
              <a:lnSpc>
                <a:spcPct val="85000"/>
              </a:lnSpc>
              <a:defRPr sz="1600">
                <a:solidFill>
                  <a:schemeClr val="bg2">
                    <a:lumMod val="25000"/>
                  </a:schemeClr>
                </a:solidFill>
                <a:latin typeface="+mn-lt"/>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quarter" idx="13" hasCustomPrompt="1"/>
          </p:nvPr>
        </p:nvSpPr>
        <p:spPr>
          <a:xfrm>
            <a:off x="10517190" y="2446940"/>
            <a:ext cx="3986784" cy="5768020"/>
          </a:xfrm>
        </p:spPr>
        <p:txBody>
          <a:bodyPr/>
          <a:lstStyle>
            <a:lvl1pPr>
              <a:lnSpc>
                <a:spcPct val="85000"/>
              </a:lnSpc>
              <a:defRPr sz="3000">
                <a:solidFill>
                  <a:schemeClr val="bg2">
                    <a:lumMod val="25000"/>
                  </a:schemeClr>
                </a:solidFill>
                <a:latin typeface="+mn-lt"/>
              </a:defRPr>
            </a:lvl1pPr>
            <a:lvl2pPr>
              <a:lnSpc>
                <a:spcPct val="85000"/>
              </a:lnSpc>
              <a:defRPr sz="2600">
                <a:solidFill>
                  <a:schemeClr val="bg2">
                    <a:lumMod val="25000"/>
                  </a:schemeClr>
                </a:solidFill>
                <a:latin typeface="+mn-lt"/>
              </a:defRPr>
            </a:lvl2pPr>
            <a:lvl3pPr>
              <a:lnSpc>
                <a:spcPct val="85000"/>
              </a:lnSpc>
              <a:defRPr sz="2200" strike="noStrike">
                <a:solidFill>
                  <a:schemeClr val="bg2">
                    <a:lumMod val="25000"/>
                  </a:schemeClr>
                </a:solidFill>
                <a:latin typeface="+mn-lt"/>
              </a:defRPr>
            </a:lvl3pPr>
            <a:lvl4pPr>
              <a:lnSpc>
                <a:spcPct val="85000"/>
              </a:lnSpc>
              <a:defRPr sz="1800">
                <a:solidFill>
                  <a:schemeClr val="bg2">
                    <a:lumMod val="25000"/>
                  </a:schemeClr>
                </a:solidFill>
                <a:latin typeface="+mn-lt"/>
              </a:defRPr>
            </a:lvl4pPr>
            <a:lvl5pPr>
              <a:lnSpc>
                <a:spcPct val="85000"/>
              </a:lnSpc>
              <a:defRPr sz="1600">
                <a:solidFill>
                  <a:schemeClr val="bg2">
                    <a:lumMod val="25000"/>
                  </a:schemeClr>
                </a:solidFill>
                <a:latin typeface="+mn-lt"/>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61808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for10x Comparison">
    <p:spTree>
      <p:nvGrpSpPr>
        <p:cNvPr id="1" name=""/>
        <p:cNvGrpSpPr/>
        <p:nvPr/>
      </p:nvGrpSpPr>
      <p:grpSpPr>
        <a:xfrm>
          <a:off x="0" y="0"/>
          <a:ext cx="0" cy="0"/>
          <a:chOff x="0" y="0"/>
          <a:chExt cx="0" cy="0"/>
        </a:xfrm>
      </p:grpSpPr>
      <p:sp>
        <p:nvSpPr>
          <p:cNvPr id="7" name="Text Placeholder 6"/>
          <p:cNvSpPr>
            <a:spLocks noGrp="1"/>
          </p:cNvSpPr>
          <p:nvPr>
            <p:ph type="body" sz="quarter" idx="12" hasCustomPrompt="1"/>
          </p:nvPr>
        </p:nvSpPr>
        <p:spPr>
          <a:xfrm>
            <a:off x="2062697" y="2446940"/>
            <a:ext cx="5950635" cy="606425"/>
          </a:xfrm>
        </p:spPr>
        <p:txBody>
          <a:bodyPr/>
          <a:lstStyle>
            <a:lvl1pPr marL="0" indent="0">
              <a:buNone/>
              <a:defRPr sz="3200">
                <a:solidFill>
                  <a:schemeClr val="bg2">
                    <a:lumMod val="25000"/>
                  </a:schemeClr>
                </a:solidFill>
                <a:latin typeface="+mj-lt"/>
              </a:defRPr>
            </a:lvl1pPr>
            <a:lvl2pPr marL="455612" indent="0">
              <a:buNone/>
              <a:defRPr/>
            </a:lvl2pPr>
            <a:lvl3pPr marL="1016000" indent="0">
              <a:buNone/>
              <a:defRPr/>
            </a:lvl3pPr>
            <a:lvl4pPr marL="1473200" indent="0">
              <a:buNone/>
              <a:defRPr/>
            </a:lvl4pPr>
            <a:lvl5pPr marL="1944688" indent="0">
              <a:buNone/>
              <a:defRPr/>
            </a:lvl5pPr>
          </a:lstStyle>
          <a:p>
            <a:pPr lvl="0"/>
            <a:r>
              <a:rPr lang="en-US" dirty="0" smtClean="0"/>
              <a:t>Click to edit text styles</a:t>
            </a:r>
            <a:endParaRPr lang="en-US" dirty="0"/>
          </a:p>
        </p:txBody>
      </p:sp>
      <p:sp>
        <p:nvSpPr>
          <p:cNvPr id="11" name="Text Placeholder 6"/>
          <p:cNvSpPr>
            <a:spLocks noGrp="1"/>
          </p:cNvSpPr>
          <p:nvPr>
            <p:ph type="body" sz="quarter" idx="13" hasCustomPrompt="1"/>
          </p:nvPr>
        </p:nvSpPr>
        <p:spPr>
          <a:xfrm>
            <a:off x="8560374" y="2446940"/>
            <a:ext cx="5943600" cy="606425"/>
          </a:xfrm>
        </p:spPr>
        <p:txBody>
          <a:bodyPr/>
          <a:lstStyle>
            <a:lvl1pPr marL="0" indent="0">
              <a:buNone/>
              <a:defRPr sz="3200">
                <a:solidFill>
                  <a:schemeClr val="bg2">
                    <a:lumMod val="25000"/>
                  </a:schemeClr>
                </a:solidFill>
                <a:latin typeface="+mj-lt"/>
              </a:defRPr>
            </a:lvl1pPr>
            <a:lvl2pPr marL="455612" indent="0">
              <a:buNone/>
              <a:defRPr/>
            </a:lvl2pPr>
            <a:lvl3pPr marL="1016000" indent="0">
              <a:buNone/>
              <a:defRPr/>
            </a:lvl3pPr>
            <a:lvl4pPr marL="1473200" indent="0">
              <a:buNone/>
              <a:defRPr/>
            </a:lvl4pPr>
            <a:lvl5pPr marL="1944688" indent="0">
              <a:buNone/>
              <a:defRPr/>
            </a:lvl5pPr>
          </a:lstStyle>
          <a:p>
            <a:pPr lvl="0"/>
            <a:r>
              <a:rPr lang="en-US" dirty="0" smtClean="0"/>
              <a:t>Click to edit text styles</a:t>
            </a:r>
            <a:endParaRPr lang="en-US" dirty="0"/>
          </a:p>
        </p:txBody>
      </p:sp>
      <p:sp>
        <p:nvSpPr>
          <p:cNvPr id="12" name="Title 1"/>
          <p:cNvSpPr>
            <a:spLocks noGrp="1"/>
          </p:cNvSpPr>
          <p:nvPr>
            <p:ph type="title" hasCustomPrompt="1"/>
          </p:nvPr>
        </p:nvSpPr>
        <p:spPr>
          <a:xfrm>
            <a:off x="2055812" y="489084"/>
            <a:ext cx="12448161" cy="1828800"/>
          </a:xfrm>
        </p:spPr>
        <p:txBody>
          <a:bodyPr/>
          <a:lstStyle>
            <a:lvl1pPr algn="l">
              <a:defRPr>
                <a:solidFill>
                  <a:schemeClr val="bg2">
                    <a:lumMod val="25000"/>
                  </a:schemeClr>
                </a:solidFill>
                <a:latin typeface="+mj-lt"/>
              </a:defRPr>
            </a:lvl1pPr>
          </a:lstStyle>
          <a:p>
            <a:r>
              <a:rPr lang="en-US" dirty="0" smtClean="0"/>
              <a:t>Click to edit title style</a:t>
            </a:r>
            <a:endParaRPr lang="en-US" dirty="0"/>
          </a:p>
        </p:txBody>
      </p:sp>
      <p:pic>
        <p:nvPicPr>
          <p:cNvPr id="16" name="Picture 2" descr="\\psf\Home\Desktop\Infor_TMLogo_RGB_08051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1084" y="1536200"/>
            <a:ext cx="721955" cy="658784"/>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p:cNvSpPr>
            <a:spLocks noGrp="1"/>
          </p:cNvSpPr>
          <p:nvPr>
            <p:ph sz="quarter" idx="10" hasCustomPrompt="1"/>
          </p:nvPr>
        </p:nvSpPr>
        <p:spPr>
          <a:xfrm>
            <a:off x="2055811" y="3129994"/>
            <a:ext cx="5943600" cy="5084965"/>
          </a:xfrm>
        </p:spPr>
        <p:txBody>
          <a:bodyPr/>
          <a:lstStyle>
            <a:lvl1pPr>
              <a:lnSpc>
                <a:spcPct val="85000"/>
              </a:lnSpc>
              <a:defRPr sz="3000">
                <a:solidFill>
                  <a:schemeClr val="bg2">
                    <a:lumMod val="25000"/>
                  </a:schemeClr>
                </a:solidFill>
                <a:latin typeface="+mn-lt"/>
              </a:defRPr>
            </a:lvl1pPr>
            <a:lvl2pPr>
              <a:lnSpc>
                <a:spcPct val="85000"/>
              </a:lnSpc>
              <a:defRPr sz="2600">
                <a:solidFill>
                  <a:schemeClr val="bg2">
                    <a:lumMod val="25000"/>
                  </a:schemeClr>
                </a:solidFill>
                <a:latin typeface="+mn-lt"/>
              </a:defRPr>
            </a:lvl2pPr>
            <a:lvl3pPr>
              <a:lnSpc>
                <a:spcPct val="85000"/>
              </a:lnSpc>
              <a:defRPr sz="2200">
                <a:solidFill>
                  <a:schemeClr val="bg2">
                    <a:lumMod val="25000"/>
                  </a:schemeClr>
                </a:solidFill>
                <a:latin typeface="+mn-lt"/>
              </a:defRPr>
            </a:lvl3pPr>
            <a:lvl4pPr>
              <a:lnSpc>
                <a:spcPct val="85000"/>
              </a:lnSpc>
              <a:defRPr sz="1800">
                <a:solidFill>
                  <a:schemeClr val="bg2">
                    <a:lumMod val="25000"/>
                  </a:schemeClr>
                </a:solidFill>
                <a:latin typeface="+mn-lt"/>
              </a:defRPr>
            </a:lvl4pPr>
            <a:lvl5pPr>
              <a:lnSpc>
                <a:spcPct val="85000"/>
              </a:lnSpc>
              <a:defRPr sz="1600">
                <a:solidFill>
                  <a:schemeClr val="bg2">
                    <a:lumMod val="25000"/>
                  </a:schemeClr>
                </a:solidFill>
                <a:latin typeface="+mn-lt"/>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2"/>
          <p:cNvSpPr>
            <a:spLocks noGrp="1"/>
          </p:cNvSpPr>
          <p:nvPr>
            <p:ph sz="quarter" idx="14" hasCustomPrompt="1"/>
          </p:nvPr>
        </p:nvSpPr>
        <p:spPr>
          <a:xfrm>
            <a:off x="8560374" y="3129994"/>
            <a:ext cx="5943600" cy="5084965"/>
          </a:xfrm>
        </p:spPr>
        <p:txBody>
          <a:bodyPr/>
          <a:lstStyle>
            <a:lvl1pPr>
              <a:lnSpc>
                <a:spcPct val="85000"/>
              </a:lnSpc>
              <a:defRPr sz="3000">
                <a:solidFill>
                  <a:schemeClr val="bg2">
                    <a:lumMod val="25000"/>
                  </a:schemeClr>
                </a:solidFill>
                <a:latin typeface="+mn-lt"/>
              </a:defRPr>
            </a:lvl1pPr>
            <a:lvl2pPr>
              <a:lnSpc>
                <a:spcPct val="85000"/>
              </a:lnSpc>
              <a:defRPr sz="2600">
                <a:solidFill>
                  <a:schemeClr val="bg2">
                    <a:lumMod val="25000"/>
                  </a:schemeClr>
                </a:solidFill>
                <a:latin typeface="+mn-lt"/>
              </a:defRPr>
            </a:lvl2pPr>
            <a:lvl3pPr>
              <a:lnSpc>
                <a:spcPct val="85000"/>
              </a:lnSpc>
              <a:defRPr sz="2200" strike="noStrike">
                <a:solidFill>
                  <a:schemeClr val="bg2">
                    <a:lumMod val="25000"/>
                  </a:schemeClr>
                </a:solidFill>
                <a:latin typeface="+mn-lt"/>
              </a:defRPr>
            </a:lvl3pPr>
            <a:lvl4pPr>
              <a:lnSpc>
                <a:spcPct val="85000"/>
              </a:lnSpc>
              <a:defRPr sz="1800">
                <a:solidFill>
                  <a:schemeClr val="bg2">
                    <a:lumMod val="25000"/>
                  </a:schemeClr>
                </a:solidFill>
                <a:latin typeface="+mn-lt"/>
              </a:defRPr>
            </a:lvl4pPr>
            <a:lvl5pPr>
              <a:lnSpc>
                <a:spcPct val="85000"/>
              </a:lnSpc>
              <a:defRPr sz="1600">
                <a:solidFill>
                  <a:schemeClr val="bg2">
                    <a:lumMod val="25000"/>
                  </a:schemeClr>
                </a:solidFill>
                <a:latin typeface="+mn-lt"/>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0128994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for10x Three Comparison">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a:xfrm>
            <a:off x="2055811" y="3129996"/>
            <a:ext cx="3986784" cy="5084964"/>
          </a:xfrm>
        </p:spPr>
        <p:txBody>
          <a:bodyPr/>
          <a:lstStyle>
            <a:lvl1pPr>
              <a:lnSpc>
                <a:spcPct val="85000"/>
              </a:lnSpc>
              <a:defRPr sz="3000">
                <a:solidFill>
                  <a:schemeClr val="bg2">
                    <a:lumMod val="25000"/>
                  </a:schemeClr>
                </a:solidFill>
                <a:latin typeface="+mn-lt"/>
              </a:defRPr>
            </a:lvl1pPr>
            <a:lvl2pPr>
              <a:lnSpc>
                <a:spcPct val="85000"/>
              </a:lnSpc>
              <a:defRPr sz="2600">
                <a:solidFill>
                  <a:schemeClr val="bg2">
                    <a:lumMod val="25000"/>
                  </a:schemeClr>
                </a:solidFill>
                <a:latin typeface="+mn-lt"/>
              </a:defRPr>
            </a:lvl2pPr>
            <a:lvl3pPr>
              <a:lnSpc>
                <a:spcPct val="85000"/>
              </a:lnSpc>
              <a:defRPr sz="2200">
                <a:solidFill>
                  <a:schemeClr val="bg2">
                    <a:lumMod val="25000"/>
                  </a:schemeClr>
                </a:solidFill>
                <a:latin typeface="+mn-lt"/>
              </a:defRPr>
            </a:lvl3pPr>
            <a:lvl4pPr>
              <a:lnSpc>
                <a:spcPct val="85000"/>
              </a:lnSpc>
              <a:defRPr sz="1800">
                <a:solidFill>
                  <a:schemeClr val="bg2">
                    <a:lumMod val="25000"/>
                  </a:schemeClr>
                </a:solidFill>
                <a:latin typeface="+mn-lt"/>
              </a:defRPr>
            </a:lvl4pPr>
            <a:lvl5pPr>
              <a:lnSpc>
                <a:spcPct val="85000"/>
              </a:lnSpc>
              <a:defRPr sz="1600">
                <a:solidFill>
                  <a:schemeClr val="bg2">
                    <a:lumMod val="25000"/>
                  </a:schemeClr>
                </a:solidFill>
                <a:latin typeface="+mn-lt"/>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
          <p:cNvSpPr>
            <a:spLocks noGrp="1"/>
          </p:cNvSpPr>
          <p:nvPr>
            <p:ph type="title" hasCustomPrompt="1"/>
          </p:nvPr>
        </p:nvSpPr>
        <p:spPr>
          <a:xfrm>
            <a:off x="2055812" y="489084"/>
            <a:ext cx="12448161" cy="1828800"/>
          </a:xfrm>
        </p:spPr>
        <p:txBody>
          <a:bodyPr/>
          <a:lstStyle>
            <a:lvl1pPr algn="l">
              <a:defRPr>
                <a:solidFill>
                  <a:schemeClr val="bg2">
                    <a:lumMod val="25000"/>
                  </a:schemeClr>
                </a:solidFill>
                <a:latin typeface="+mj-lt"/>
              </a:defRPr>
            </a:lvl1pPr>
          </a:lstStyle>
          <a:p>
            <a:r>
              <a:rPr lang="en-US" dirty="0" smtClean="0"/>
              <a:t>Click to edit title style</a:t>
            </a:r>
            <a:endParaRPr lang="en-US" dirty="0"/>
          </a:p>
        </p:txBody>
      </p:sp>
      <p:pic>
        <p:nvPicPr>
          <p:cNvPr id="14" name="Picture 2" descr="\\psf\Home\Desktop\Infor_TMLogo_RGB_08051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1084" y="1536200"/>
            <a:ext cx="721955" cy="658784"/>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a:spLocks noGrp="1"/>
          </p:cNvSpPr>
          <p:nvPr>
            <p:ph sz="quarter" idx="12" hasCustomPrompt="1"/>
          </p:nvPr>
        </p:nvSpPr>
        <p:spPr>
          <a:xfrm>
            <a:off x="6286500" y="3129996"/>
            <a:ext cx="3986784" cy="5084964"/>
          </a:xfrm>
        </p:spPr>
        <p:txBody>
          <a:bodyPr/>
          <a:lstStyle>
            <a:lvl1pPr>
              <a:lnSpc>
                <a:spcPct val="85000"/>
              </a:lnSpc>
              <a:defRPr sz="3000">
                <a:solidFill>
                  <a:schemeClr val="bg2">
                    <a:lumMod val="25000"/>
                  </a:schemeClr>
                </a:solidFill>
                <a:latin typeface="+mn-lt"/>
              </a:defRPr>
            </a:lvl1pPr>
            <a:lvl2pPr>
              <a:lnSpc>
                <a:spcPct val="85000"/>
              </a:lnSpc>
              <a:defRPr sz="2600">
                <a:solidFill>
                  <a:schemeClr val="bg2">
                    <a:lumMod val="25000"/>
                  </a:schemeClr>
                </a:solidFill>
                <a:latin typeface="+mn-lt"/>
              </a:defRPr>
            </a:lvl2pPr>
            <a:lvl3pPr>
              <a:lnSpc>
                <a:spcPct val="85000"/>
              </a:lnSpc>
              <a:defRPr sz="2200" strike="noStrike">
                <a:solidFill>
                  <a:schemeClr val="bg2">
                    <a:lumMod val="25000"/>
                  </a:schemeClr>
                </a:solidFill>
                <a:latin typeface="+mn-lt"/>
              </a:defRPr>
            </a:lvl3pPr>
            <a:lvl4pPr>
              <a:lnSpc>
                <a:spcPct val="85000"/>
              </a:lnSpc>
              <a:defRPr sz="1800">
                <a:solidFill>
                  <a:schemeClr val="bg2">
                    <a:lumMod val="25000"/>
                  </a:schemeClr>
                </a:solidFill>
                <a:latin typeface="+mn-lt"/>
              </a:defRPr>
            </a:lvl4pPr>
            <a:lvl5pPr>
              <a:lnSpc>
                <a:spcPct val="85000"/>
              </a:lnSpc>
              <a:defRPr sz="1600">
                <a:solidFill>
                  <a:schemeClr val="bg2">
                    <a:lumMod val="25000"/>
                  </a:schemeClr>
                </a:solidFill>
                <a:latin typeface="+mn-lt"/>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quarter" idx="13" hasCustomPrompt="1"/>
          </p:nvPr>
        </p:nvSpPr>
        <p:spPr>
          <a:xfrm>
            <a:off x="10517190" y="3129996"/>
            <a:ext cx="3986784" cy="5084964"/>
          </a:xfrm>
        </p:spPr>
        <p:txBody>
          <a:bodyPr/>
          <a:lstStyle>
            <a:lvl1pPr>
              <a:lnSpc>
                <a:spcPct val="85000"/>
              </a:lnSpc>
              <a:defRPr sz="3000">
                <a:solidFill>
                  <a:schemeClr val="bg2">
                    <a:lumMod val="25000"/>
                  </a:schemeClr>
                </a:solidFill>
                <a:latin typeface="+mn-lt"/>
              </a:defRPr>
            </a:lvl1pPr>
            <a:lvl2pPr>
              <a:lnSpc>
                <a:spcPct val="85000"/>
              </a:lnSpc>
              <a:defRPr sz="2600">
                <a:solidFill>
                  <a:schemeClr val="bg2">
                    <a:lumMod val="25000"/>
                  </a:schemeClr>
                </a:solidFill>
                <a:latin typeface="+mn-lt"/>
              </a:defRPr>
            </a:lvl2pPr>
            <a:lvl3pPr>
              <a:lnSpc>
                <a:spcPct val="85000"/>
              </a:lnSpc>
              <a:defRPr sz="2200" strike="noStrike">
                <a:solidFill>
                  <a:schemeClr val="bg2">
                    <a:lumMod val="25000"/>
                  </a:schemeClr>
                </a:solidFill>
                <a:latin typeface="+mn-lt"/>
              </a:defRPr>
            </a:lvl3pPr>
            <a:lvl4pPr>
              <a:lnSpc>
                <a:spcPct val="85000"/>
              </a:lnSpc>
              <a:defRPr sz="1800">
                <a:solidFill>
                  <a:schemeClr val="bg2">
                    <a:lumMod val="25000"/>
                  </a:schemeClr>
                </a:solidFill>
                <a:latin typeface="+mn-lt"/>
              </a:defRPr>
            </a:lvl4pPr>
            <a:lvl5pPr>
              <a:lnSpc>
                <a:spcPct val="85000"/>
              </a:lnSpc>
              <a:defRPr sz="1600">
                <a:solidFill>
                  <a:schemeClr val="bg2">
                    <a:lumMod val="25000"/>
                  </a:schemeClr>
                </a:solidFill>
                <a:latin typeface="+mn-lt"/>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6"/>
          <p:cNvSpPr>
            <a:spLocks noGrp="1"/>
          </p:cNvSpPr>
          <p:nvPr>
            <p:ph type="body" sz="quarter" idx="14" hasCustomPrompt="1"/>
          </p:nvPr>
        </p:nvSpPr>
        <p:spPr>
          <a:xfrm>
            <a:off x="2062697" y="2446940"/>
            <a:ext cx="3986784" cy="606425"/>
          </a:xfrm>
        </p:spPr>
        <p:txBody>
          <a:bodyPr/>
          <a:lstStyle>
            <a:lvl1pPr marL="0" indent="0">
              <a:buNone/>
              <a:defRPr sz="3200">
                <a:solidFill>
                  <a:schemeClr val="bg2">
                    <a:lumMod val="25000"/>
                  </a:schemeClr>
                </a:solidFill>
                <a:latin typeface="+mj-lt"/>
              </a:defRPr>
            </a:lvl1pPr>
            <a:lvl2pPr marL="455612" indent="0">
              <a:buNone/>
              <a:defRPr/>
            </a:lvl2pPr>
            <a:lvl3pPr marL="1016000" indent="0">
              <a:buNone/>
              <a:defRPr/>
            </a:lvl3pPr>
            <a:lvl4pPr marL="1473200" indent="0">
              <a:buNone/>
              <a:defRPr/>
            </a:lvl4pPr>
            <a:lvl5pPr marL="1944688" indent="0">
              <a:buNone/>
              <a:defRPr/>
            </a:lvl5pPr>
          </a:lstStyle>
          <a:p>
            <a:pPr lvl="0"/>
            <a:r>
              <a:rPr lang="en-US" dirty="0" smtClean="0"/>
              <a:t>Click to edit text</a:t>
            </a:r>
            <a:endParaRPr lang="en-US" dirty="0"/>
          </a:p>
        </p:txBody>
      </p:sp>
      <p:sp>
        <p:nvSpPr>
          <p:cNvPr id="9" name="Text Placeholder 6"/>
          <p:cNvSpPr>
            <a:spLocks noGrp="1"/>
          </p:cNvSpPr>
          <p:nvPr>
            <p:ph type="body" sz="quarter" idx="15" hasCustomPrompt="1"/>
          </p:nvPr>
        </p:nvSpPr>
        <p:spPr>
          <a:xfrm>
            <a:off x="6289943" y="2446940"/>
            <a:ext cx="3986784" cy="606425"/>
          </a:xfrm>
        </p:spPr>
        <p:txBody>
          <a:bodyPr/>
          <a:lstStyle>
            <a:lvl1pPr marL="0" indent="0">
              <a:buNone/>
              <a:defRPr sz="3200">
                <a:solidFill>
                  <a:schemeClr val="bg2">
                    <a:lumMod val="25000"/>
                  </a:schemeClr>
                </a:solidFill>
                <a:latin typeface="+mj-lt"/>
              </a:defRPr>
            </a:lvl1pPr>
            <a:lvl2pPr marL="455612" indent="0">
              <a:buNone/>
              <a:defRPr/>
            </a:lvl2pPr>
            <a:lvl3pPr marL="1016000" indent="0">
              <a:buNone/>
              <a:defRPr/>
            </a:lvl3pPr>
            <a:lvl4pPr marL="1473200" indent="0">
              <a:buNone/>
              <a:defRPr/>
            </a:lvl4pPr>
            <a:lvl5pPr marL="1944688" indent="0">
              <a:buNone/>
              <a:defRPr/>
            </a:lvl5pPr>
          </a:lstStyle>
          <a:p>
            <a:pPr lvl="0"/>
            <a:r>
              <a:rPr lang="en-US" dirty="0" smtClean="0"/>
              <a:t>Click to edit text</a:t>
            </a:r>
            <a:endParaRPr lang="en-US" dirty="0"/>
          </a:p>
        </p:txBody>
      </p:sp>
      <p:sp>
        <p:nvSpPr>
          <p:cNvPr id="10" name="Text Placeholder 6"/>
          <p:cNvSpPr>
            <a:spLocks noGrp="1"/>
          </p:cNvSpPr>
          <p:nvPr>
            <p:ph type="body" sz="quarter" idx="16" hasCustomPrompt="1"/>
          </p:nvPr>
        </p:nvSpPr>
        <p:spPr>
          <a:xfrm>
            <a:off x="10517190" y="2446940"/>
            <a:ext cx="3986784" cy="606425"/>
          </a:xfrm>
        </p:spPr>
        <p:txBody>
          <a:bodyPr/>
          <a:lstStyle>
            <a:lvl1pPr marL="0" indent="0">
              <a:buNone/>
              <a:defRPr sz="3200">
                <a:solidFill>
                  <a:schemeClr val="bg2">
                    <a:lumMod val="25000"/>
                  </a:schemeClr>
                </a:solidFill>
                <a:latin typeface="+mj-lt"/>
              </a:defRPr>
            </a:lvl1pPr>
            <a:lvl2pPr marL="455612" indent="0">
              <a:buNone/>
              <a:defRPr/>
            </a:lvl2pPr>
            <a:lvl3pPr marL="1016000" indent="0">
              <a:buNone/>
              <a:defRPr/>
            </a:lvl3pPr>
            <a:lvl4pPr marL="1473200" indent="0">
              <a:buNone/>
              <a:defRPr/>
            </a:lvl4pPr>
            <a:lvl5pPr marL="1944688" indent="0">
              <a:buNone/>
              <a:defRPr/>
            </a:lvl5pPr>
          </a:lstStyle>
          <a:p>
            <a:pPr lvl="0"/>
            <a:r>
              <a:rPr lang="en-US" dirty="0" smtClean="0"/>
              <a:t>Click to edit text</a:t>
            </a:r>
            <a:endParaRPr lang="en-US" dirty="0"/>
          </a:p>
        </p:txBody>
      </p:sp>
    </p:spTree>
    <p:extLst>
      <p:ext uri="{BB962C8B-B14F-4D97-AF65-F5344CB8AC3E}">
        <p14:creationId xmlns:p14="http://schemas.microsoft.com/office/powerpoint/2010/main" val="201553355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for10x Title Only">
    <p:spTree>
      <p:nvGrpSpPr>
        <p:cNvPr id="1" name=""/>
        <p:cNvGrpSpPr/>
        <p:nvPr/>
      </p:nvGrpSpPr>
      <p:grpSpPr>
        <a:xfrm>
          <a:off x="0" y="0"/>
          <a:ext cx="0" cy="0"/>
          <a:chOff x="0" y="0"/>
          <a:chExt cx="0" cy="0"/>
        </a:xfrm>
      </p:grpSpPr>
      <p:sp>
        <p:nvSpPr>
          <p:cNvPr id="19" name="Title 1"/>
          <p:cNvSpPr>
            <a:spLocks noGrp="1"/>
          </p:cNvSpPr>
          <p:nvPr>
            <p:ph type="title" hasCustomPrompt="1"/>
          </p:nvPr>
        </p:nvSpPr>
        <p:spPr>
          <a:xfrm>
            <a:off x="2055812" y="489084"/>
            <a:ext cx="12448161" cy="1828800"/>
          </a:xfrm>
        </p:spPr>
        <p:txBody>
          <a:bodyPr/>
          <a:lstStyle>
            <a:lvl1pPr algn="l">
              <a:defRPr>
                <a:solidFill>
                  <a:schemeClr val="bg2">
                    <a:lumMod val="25000"/>
                  </a:schemeClr>
                </a:solidFill>
                <a:latin typeface="+mj-lt"/>
              </a:defRPr>
            </a:lvl1pPr>
          </a:lstStyle>
          <a:p>
            <a:r>
              <a:rPr lang="en-US" dirty="0" smtClean="0"/>
              <a:t>Click to edit title style</a:t>
            </a:r>
            <a:endParaRPr lang="en-US" dirty="0"/>
          </a:p>
        </p:txBody>
      </p:sp>
      <p:pic>
        <p:nvPicPr>
          <p:cNvPr id="11" name="Picture 2" descr="\\psf\Home\Desktop\Infor_TMLogo_RGB_08051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1084" y="1536200"/>
            <a:ext cx="721955" cy="658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994031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hidden">
          <a:xfrm>
            <a:off x="1" y="0"/>
            <a:ext cx="16257587" cy="9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Placeholder 1"/>
          <p:cNvSpPr>
            <a:spLocks noGrp="1"/>
          </p:cNvSpPr>
          <p:nvPr>
            <p:ph type="title"/>
          </p:nvPr>
        </p:nvSpPr>
        <p:spPr>
          <a:xfrm>
            <a:off x="2055812" y="473670"/>
            <a:ext cx="12473781" cy="1828800"/>
          </a:xfrm>
          <a:prstGeom prst="rect">
            <a:avLst/>
          </a:prstGeom>
        </p:spPr>
        <p:txBody>
          <a:bodyPr vert="horz" lIns="0" tIns="0" rIns="0" bIns="0" rtlCol="0" anchor="b">
            <a:noAutofit/>
          </a:bodyPr>
          <a:lstStyle/>
          <a:p>
            <a:r>
              <a:rPr lang="en-US" dirty="0" smtClean="0"/>
              <a:t>Click to edit title style</a:t>
            </a:r>
            <a:endParaRPr lang="en-US" dirty="0"/>
          </a:p>
        </p:txBody>
      </p:sp>
      <p:sp>
        <p:nvSpPr>
          <p:cNvPr id="3" name="Text Placeholder 2"/>
          <p:cNvSpPr>
            <a:spLocks noGrp="1"/>
          </p:cNvSpPr>
          <p:nvPr>
            <p:ph type="body" idx="1"/>
          </p:nvPr>
        </p:nvSpPr>
        <p:spPr>
          <a:xfrm>
            <a:off x="2055812" y="2446940"/>
            <a:ext cx="12460303" cy="5843915"/>
          </a:xfrm>
          <a:prstGeom prst="rect">
            <a:avLst/>
          </a:prstGeom>
        </p:spPr>
        <p:txBody>
          <a:bodyPr vert="horz" lIns="0" tIns="72576" rIns="0" bIns="72576" rtlCol="0">
            <a:noAutofit/>
          </a:body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Box 92"/>
          <p:cNvSpPr txBox="1">
            <a:spLocks noChangeArrowheads="1"/>
          </p:cNvSpPr>
          <p:nvPr/>
        </p:nvSpPr>
        <p:spPr bwMode="auto">
          <a:xfrm>
            <a:off x="7293949" y="9353385"/>
            <a:ext cx="1730950" cy="230832"/>
          </a:xfrm>
          <a:prstGeom prst="rect">
            <a:avLst/>
          </a:prstGeom>
          <a:noFill/>
          <a:ln w="9525" algn="ctr">
            <a:noFill/>
            <a:miter lim="800000"/>
            <a:headEnd/>
            <a:tailEnd/>
          </a:ln>
          <a:effectLst/>
        </p:spPr>
        <p:txBody>
          <a:bodyPr wrap="none" anchor="ctr">
            <a:spAutoFit/>
          </a:bodyPr>
          <a:lstStyle/>
          <a:p>
            <a:r>
              <a:rPr lang="en-US" sz="900" dirty="0" smtClean="0">
                <a:latin typeface="+mn-lt"/>
              </a:rPr>
              <a:t>Template v7 January 30, 2013</a:t>
            </a:r>
            <a:endParaRPr lang="en-US" sz="900" dirty="0">
              <a:latin typeface="+mn-lt"/>
            </a:endParaRPr>
          </a:p>
        </p:txBody>
      </p:sp>
      <p:sp>
        <p:nvSpPr>
          <p:cNvPr id="7" name="Slide Number Placeholder 3"/>
          <p:cNvSpPr txBox="1">
            <a:spLocks/>
          </p:cNvSpPr>
          <p:nvPr/>
        </p:nvSpPr>
        <p:spPr>
          <a:xfrm>
            <a:off x="14503974" y="8557557"/>
            <a:ext cx="1753614" cy="568143"/>
          </a:xfrm>
          <a:prstGeom prst="rect">
            <a:avLst/>
          </a:prstGeom>
        </p:spPr>
        <p:txBody>
          <a:bodyPr anchor="ctr"/>
          <a:lstStyle>
            <a:defPPr>
              <a:defRPr lang="en-US"/>
            </a:defPPr>
            <a:lvl1pPr marL="0" algn="l" defTabSz="1451519" rtl="0" eaLnBrk="1" latinLnBrk="0" hangingPunct="1">
              <a:defRPr sz="2900" kern="1200">
                <a:solidFill>
                  <a:schemeClr val="tx1"/>
                </a:solidFill>
                <a:latin typeface="+mn-lt"/>
                <a:ea typeface="+mn-ea"/>
                <a:cs typeface="+mn-cs"/>
              </a:defRPr>
            </a:lvl1pPr>
            <a:lvl2pPr marL="725759" algn="l" defTabSz="1451519" rtl="0" eaLnBrk="1" latinLnBrk="0" hangingPunct="1">
              <a:defRPr sz="2900" kern="1200">
                <a:solidFill>
                  <a:schemeClr val="tx1"/>
                </a:solidFill>
                <a:latin typeface="+mn-lt"/>
                <a:ea typeface="+mn-ea"/>
                <a:cs typeface="+mn-cs"/>
              </a:defRPr>
            </a:lvl2pPr>
            <a:lvl3pPr marL="1451519" algn="l" defTabSz="1451519" rtl="0" eaLnBrk="1" latinLnBrk="0" hangingPunct="1">
              <a:defRPr sz="2900" kern="1200">
                <a:solidFill>
                  <a:schemeClr val="tx1"/>
                </a:solidFill>
                <a:latin typeface="+mn-lt"/>
                <a:ea typeface="+mn-ea"/>
                <a:cs typeface="+mn-cs"/>
              </a:defRPr>
            </a:lvl3pPr>
            <a:lvl4pPr marL="2177278" algn="l" defTabSz="1451519" rtl="0" eaLnBrk="1" latinLnBrk="0" hangingPunct="1">
              <a:defRPr sz="2900" kern="1200">
                <a:solidFill>
                  <a:schemeClr val="tx1"/>
                </a:solidFill>
                <a:latin typeface="+mn-lt"/>
                <a:ea typeface="+mn-ea"/>
                <a:cs typeface="+mn-cs"/>
              </a:defRPr>
            </a:lvl4pPr>
            <a:lvl5pPr marL="2903037" algn="l" defTabSz="1451519" rtl="0" eaLnBrk="1" latinLnBrk="0" hangingPunct="1">
              <a:defRPr sz="2900" kern="1200">
                <a:solidFill>
                  <a:schemeClr val="tx1"/>
                </a:solidFill>
                <a:latin typeface="+mn-lt"/>
                <a:ea typeface="+mn-ea"/>
                <a:cs typeface="+mn-cs"/>
              </a:defRPr>
            </a:lvl5pPr>
            <a:lvl6pPr marL="3628796" algn="l" defTabSz="1451519" rtl="0" eaLnBrk="1" latinLnBrk="0" hangingPunct="1">
              <a:defRPr sz="2900" kern="1200">
                <a:solidFill>
                  <a:schemeClr val="tx1"/>
                </a:solidFill>
                <a:latin typeface="+mn-lt"/>
                <a:ea typeface="+mn-ea"/>
                <a:cs typeface="+mn-cs"/>
              </a:defRPr>
            </a:lvl6pPr>
            <a:lvl7pPr marL="4354556" algn="l" defTabSz="1451519" rtl="0" eaLnBrk="1" latinLnBrk="0" hangingPunct="1">
              <a:defRPr sz="2900" kern="1200">
                <a:solidFill>
                  <a:schemeClr val="tx1"/>
                </a:solidFill>
                <a:latin typeface="+mn-lt"/>
                <a:ea typeface="+mn-ea"/>
                <a:cs typeface="+mn-cs"/>
              </a:defRPr>
            </a:lvl7pPr>
            <a:lvl8pPr marL="5080315" algn="l" defTabSz="1451519" rtl="0" eaLnBrk="1" latinLnBrk="0" hangingPunct="1">
              <a:defRPr sz="2900" kern="1200">
                <a:solidFill>
                  <a:schemeClr val="tx1"/>
                </a:solidFill>
                <a:latin typeface="+mn-lt"/>
                <a:ea typeface="+mn-ea"/>
                <a:cs typeface="+mn-cs"/>
              </a:defRPr>
            </a:lvl8pPr>
            <a:lvl9pPr marL="5806074" algn="l" defTabSz="1451519" rtl="0" eaLnBrk="1" latinLnBrk="0" hangingPunct="1">
              <a:defRPr sz="2900" kern="1200">
                <a:solidFill>
                  <a:schemeClr val="tx1"/>
                </a:solidFill>
                <a:latin typeface="+mn-lt"/>
                <a:ea typeface="+mn-ea"/>
                <a:cs typeface="+mn-cs"/>
              </a:defRPr>
            </a:lvl9pPr>
          </a:lstStyle>
          <a:p>
            <a:pPr algn="ctr"/>
            <a:fld id="{6E7781AA-5C7B-4A6F-8438-A17DCECA115B}" type="slidenum">
              <a:rPr lang="en-US" sz="1600" smtClean="0">
                <a:solidFill>
                  <a:schemeClr val="bg2">
                    <a:lumMod val="75000"/>
                  </a:schemeClr>
                </a:solidFill>
              </a:rPr>
              <a:pPr algn="ctr"/>
              <a:t>‹#›</a:t>
            </a:fld>
            <a:endParaRPr lang="en-US" sz="1600" dirty="0">
              <a:solidFill>
                <a:schemeClr val="bg2">
                  <a:lumMod val="75000"/>
                </a:schemeClr>
              </a:solidFill>
            </a:endParaRPr>
          </a:p>
        </p:txBody>
      </p:sp>
      <p:sp>
        <p:nvSpPr>
          <p:cNvPr id="8" name="TextBox 7"/>
          <p:cNvSpPr txBox="1"/>
          <p:nvPr/>
        </p:nvSpPr>
        <p:spPr>
          <a:xfrm>
            <a:off x="11581210" y="8822120"/>
            <a:ext cx="2955528" cy="246221"/>
          </a:xfrm>
          <a:prstGeom prst="rect">
            <a:avLst/>
          </a:prstGeom>
          <a:noFill/>
        </p:spPr>
        <p:txBody>
          <a:bodyPr wrap="square" lIns="0" tIns="0" rIns="0" bIns="0" rtlCol="0" anchor="ctr">
            <a:spAutoFit/>
          </a:bodyPr>
          <a:lstStyle/>
          <a:p>
            <a:pPr algn="r"/>
            <a:r>
              <a:rPr lang="en-US" sz="800" dirty="0">
                <a:solidFill>
                  <a:schemeClr val="bg2">
                    <a:lumMod val="90000"/>
                  </a:schemeClr>
                </a:solidFill>
              </a:rPr>
              <a:t>Copyright © </a:t>
            </a:r>
            <a:r>
              <a:rPr lang="en-US" sz="800" dirty="0" smtClean="0">
                <a:solidFill>
                  <a:schemeClr val="bg2">
                    <a:lumMod val="90000"/>
                  </a:schemeClr>
                </a:solidFill>
              </a:rPr>
              <a:t>2013. </a:t>
            </a:r>
            <a:r>
              <a:rPr lang="en-US" sz="800" dirty="0" err="1">
                <a:solidFill>
                  <a:schemeClr val="bg2">
                    <a:lumMod val="90000"/>
                  </a:schemeClr>
                </a:solidFill>
              </a:rPr>
              <a:t>Infor</a:t>
            </a:r>
            <a:r>
              <a:rPr lang="en-US" sz="800" dirty="0">
                <a:solidFill>
                  <a:schemeClr val="bg2">
                    <a:lumMod val="90000"/>
                  </a:schemeClr>
                </a:solidFill>
              </a:rPr>
              <a:t>. All Rights Reserved. www.infor.com</a:t>
            </a:r>
          </a:p>
          <a:p>
            <a:pPr algn="r"/>
            <a:endParaRPr lang="en-US" sz="800" dirty="0">
              <a:solidFill>
                <a:schemeClr val="bg2">
                  <a:lumMod val="90000"/>
                </a:schemeClr>
              </a:solidFill>
            </a:endParaRPr>
          </a:p>
        </p:txBody>
      </p:sp>
    </p:spTree>
    <p:extLst>
      <p:ext uri="{BB962C8B-B14F-4D97-AF65-F5344CB8AC3E}">
        <p14:creationId xmlns:p14="http://schemas.microsoft.com/office/powerpoint/2010/main" val="2631908512"/>
      </p:ext>
    </p:extLst>
  </p:cSld>
  <p:clrMap bg1="lt1" tx1="dk1" bg2="lt2" tx2="dk2" accent1="accent1" accent2="accent2" accent3="accent3" accent4="accent4" accent5="accent5" accent6="accent6" hlink="hlink" folHlink="folHlink"/>
  <p:sldLayoutIdLst>
    <p:sldLayoutId id="2147483668" r:id="rId1"/>
    <p:sldLayoutId id="2147483659" r:id="rId2"/>
    <p:sldLayoutId id="2147483673" r:id="rId3"/>
    <p:sldLayoutId id="2147483674" r:id="rId4"/>
    <p:sldLayoutId id="2147483675" r:id="rId5"/>
    <p:sldLayoutId id="2147483681" r:id="rId6"/>
    <p:sldLayoutId id="2147483676" r:id="rId7"/>
    <p:sldLayoutId id="2147483682" r:id="rId8"/>
    <p:sldLayoutId id="2147483678" r:id="rId9"/>
    <p:sldLayoutId id="2147483677" r:id="rId10"/>
    <p:sldLayoutId id="2147483679" r:id="rId11"/>
    <p:sldLayoutId id="2147483685" r:id="rId12"/>
    <p:sldLayoutId id="2147483672" r:id="rId13"/>
    <p:sldLayoutId id="2147483684" r:id="rId14"/>
    <p:sldLayoutId id="2147483666" r:id="rId15"/>
    <p:sldLayoutId id="2147483680" r:id="rId16"/>
    <p:sldLayoutId id="2147483686" r:id="rId17"/>
    <p:sldLayoutId id="2147483687" r:id="rId18"/>
  </p:sldLayoutIdLst>
  <p:timing>
    <p:tnLst>
      <p:par>
        <p:cTn id="1" dur="indefinite" restart="never" nodeType="tmRoot"/>
      </p:par>
    </p:tnLst>
  </p:timing>
  <p:hf hdr="0" ftr="0"/>
  <p:txStyles>
    <p:titleStyle>
      <a:lvl1pPr algn="l" defTabSz="1451519" rtl="0" eaLnBrk="1" latinLnBrk="0" hangingPunct="1">
        <a:lnSpc>
          <a:spcPct val="85000"/>
        </a:lnSpc>
        <a:spcBef>
          <a:spcPct val="0"/>
        </a:spcBef>
        <a:buNone/>
        <a:defRPr sz="6000" kern="1200" spc="-150" baseline="0">
          <a:solidFill>
            <a:schemeClr val="bg2">
              <a:lumMod val="25000"/>
            </a:schemeClr>
          </a:solidFill>
          <a:latin typeface="+mj-lt"/>
          <a:ea typeface="Tahoma" pitchFamily="34" charset="0"/>
          <a:cs typeface="Tahoma" pitchFamily="34" charset="0"/>
        </a:defRPr>
      </a:lvl1pPr>
    </p:titleStyle>
    <p:bodyStyle>
      <a:lvl1pPr marL="287338" marR="0" indent="-287338" algn="l" defTabSz="1451519" rtl="0" eaLnBrk="1" fontAlgn="auto" latinLnBrk="0" hangingPunct="1">
        <a:lnSpc>
          <a:spcPct val="85000"/>
        </a:lnSpc>
        <a:spcBef>
          <a:spcPts val="600"/>
        </a:spcBef>
        <a:spcAft>
          <a:spcPts val="600"/>
        </a:spcAft>
        <a:buClrTx/>
        <a:buSzTx/>
        <a:buFont typeface="Arial" pitchFamily="34" charset="0"/>
        <a:buChar char="•"/>
        <a:tabLst/>
        <a:defRPr sz="3000" kern="1200" spc="-50" baseline="0">
          <a:solidFill>
            <a:schemeClr val="bg2">
              <a:lumMod val="25000"/>
            </a:schemeClr>
          </a:solidFill>
          <a:latin typeface="+mn-lt"/>
          <a:ea typeface="Tahoma" pitchFamily="34" charset="0"/>
          <a:cs typeface="Tahoma" pitchFamily="34" charset="0"/>
        </a:defRPr>
      </a:lvl1pPr>
      <a:lvl2pPr marL="736600" marR="0" indent="-280988" algn="l" defTabSz="1451519" rtl="0" eaLnBrk="1" fontAlgn="auto" latinLnBrk="0" hangingPunct="1">
        <a:lnSpc>
          <a:spcPct val="85000"/>
        </a:lnSpc>
        <a:spcBef>
          <a:spcPts val="600"/>
        </a:spcBef>
        <a:spcAft>
          <a:spcPts val="600"/>
        </a:spcAft>
        <a:buClrTx/>
        <a:buSzTx/>
        <a:buFont typeface="Arial" pitchFamily="34" charset="0"/>
        <a:buChar char="•"/>
        <a:tabLst/>
        <a:defRPr sz="2600" kern="1200" spc="-50" baseline="0">
          <a:solidFill>
            <a:schemeClr val="bg2">
              <a:lumMod val="25000"/>
            </a:schemeClr>
          </a:solidFill>
          <a:latin typeface="+mn-lt"/>
          <a:ea typeface="Tahoma" pitchFamily="34" charset="0"/>
          <a:cs typeface="Tahoma" pitchFamily="34" charset="0"/>
        </a:defRPr>
      </a:lvl2pPr>
      <a:lvl3pPr marL="1255713" marR="0" indent="-239713" algn="l" defTabSz="1451519" rtl="0" eaLnBrk="1" fontAlgn="auto" latinLnBrk="0" hangingPunct="1">
        <a:lnSpc>
          <a:spcPct val="85000"/>
        </a:lnSpc>
        <a:spcBef>
          <a:spcPts val="600"/>
        </a:spcBef>
        <a:spcAft>
          <a:spcPts val="600"/>
        </a:spcAft>
        <a:buClrTx/>
        <a:buSzTx/>
        <a:buFont typeface="Arial" pitchFamily="34" charset="0"/>
        <a:buChar char="•"/>
        <a:tabLst/>
        <a:defRPr sz="2200" kern="1200" spc="-50" baseline="0">
          <a:solidFill>
            <a:schemeClr val="bg2">
              <a:lumMod val="25000"/>
            </a:schemeClr>
          </a:solidFill>
          <a:latin typeface="+mn-lt"/>
          <a:ea typeface="Tahoma" pitchFamily="34" charset="0"/>
          <a:cs typeface="Tahoma" pitchFamily="34" charset="0"/>
        </a:defRPr>
      </a:lvl3pPr>
      <a:lvl4pPr marL="1651000" marR="0" indent="-177800" algn="l" defTabSz="1451519" rtl="0" eaLnBrk="1" fontAlgn="auto" latinLnBrk="0" hangingPunct="1">
        <a:lnSpc>
          <a:spcPct val="85000"/>
        </a:lnSpc>
        <a:spcBef>
          <a:spcPts val="600"/>
        </a:spcBef>
        <a:spcAft>
          <a:spcPts val="600"/>
        </a:spcAft>
        <a:buClrTx/>
        <a:buSzTx/>
        <a:buFont typeface="Arial" pitchFamily="34" charset="0"/>
        <a:buChar char="•"/>
        <a:tabLst/>
        <a:defRPr sz="1800" kern="1200" spc="-50" baseline="0">
          <a:solidFill>
            <a:schemeClr val="bg2">
              <a:lumMod val="25000"/>
            </a:schemeClr>
          </a:solidFill>
          <a:latin typeface="+mn-lt"/>
          <a:ea typeface="Tahoma" pitchFamily="34" charset="0"/>
          <a:cs typeface="Tahoma" pitchFamily="34" charset="0"/>
        </a:defRPr>
      </a:lvl4pPr>
      <a:lvl5pPr marL="2116138" marR="0" indent="-171450" algn="l" defTabSz="1451519" rtl="0" eaLnBrk="1" fontAlgn="auto" latinLnBrk="0" hangingPunct="1">
        <a:lnSpc>
          <a:spcPct val="85000"/>
        </a:lnSpc>
        <a:spcBef>
          <a:spcPts val="600"/>
        </a:spcBef>
        <a:spcAft>
          <a:spcPts val="600"/>
        </a:spcAft>
        <a:buClrTx/>
        <a:buSzTx/>
        <a:buFont typeface="Arial" pitchFamily="34" charset="0"/>
        <a:buChar char="•"/>
        <a:tabLst/>
        <a:defRPr sz="1600" kern="1200" spc="-50" baseline="0">
          <a:solidFill>
            <a:schemeClr val="bg2">
              <a:lumMod val="25000"/>
            </a:schemeClr>
          </a:solidFill>
          <a:latin typeface="+mn-lt"/>
          <a:ea typeface="Tahoma" pitchFamily="34" charset="0"/>
          <a:cs typeface="Tahoma" pitchFamily="34" charset="0"/>
        </a:defRPr>
      </a:lvl5pPr>
      <a:lvl6pPr marL="3991676"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17435"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3195"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68954"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1519" rtl="0" eaLnBrk="1" latinLnBrk="0" hangingPunct="1">
        <a:defRPr sz="2900" kern="1200">
          <a:solidFill>
            <a:schemeClr val="tx1"/>
          </a:solidFill>
          <a:latin typeface="+mn-lt"/>
          <a:ea typeface="+mn-ea"/>
          <a:cs typeface="+mn-cs"/>
        </a:defRPr>
      </a:lvl1pPr>
      <a:lvl2pPr marL="725759" algn="l" defTabSz="1451519" rtl="0" eaLnBrk="1" latinLnBrk="0" hangingPunct="1">
        <a:defRPr sz="2900" kern="1200">
          <a:solidFill>
            <a:schemeClr val="tx1"/>
          </a:solidFill>
          <a:latin typeface="+mn-lt"/>
          <a:ea typeface="+mn-ea"/>
          <a:cs typeface="+mn-cs"/>
        </a:defRPr>
      </a:lvl2pPr>
      <a:lvl3pPr marL="1451519" algn="l" defTabSz="1451519" rtl="0" eaLnBrk="1" latinLnBrk="0" hangingPunct="1">
        <a:defRPr sz="2900" kern="1200">
          <a:solidFill>
            <a:schemeClr val="tx1"/>
          </a:solidFill>
          <a:latin typeface="+mn-lt"/>
          <a:ea typeface="+mn-ea"/>
          <a:cs typeface="+mn-cs"/>
        </a:defRPr>
      </a:lvl3pPr>
      <a:lvl4pPr marL="2177278" algn="l" defTabSz="1451519" rtl="0" eaLnBrk="1" latinLnBrk="0" hangingPunct="1">
        <a:defRPr sz="2900" kern="1200">
          <a:solidFill>
            <a:schemeClr val="tx1"/>
          </a:solidFill>
          <a:latin typeface="+mn-lt"/>
          <a:ea typeface="+mn-ea"/>
          <a:cs typeface="+mn-cs"/>
        </a:defRPr>
      </a:lvl4pPr>
      <a:lvl5pPr marL="2903037" algn="l" defTabSz="1451519" rtl="0" eaLnBrk="1" latinLnBrk="0" hangingPunct="1">
        <a:defRPr sz="2900" kern="1200">
          <a:solidFill>
            <a:schemeClr val="tx1"/>
          </a:solidFill>
          <a:latin typeface="+mn-lt"/>
          <a:ea typeface="+mn-ea"/>
          <a:cs typeface="+mn-cs"/>
        </a:defRPr>
      </a:lvl5pPr>
      <a:lvl6pPr marL="3628796" algn="l" defTabSz="1451519" rtl="0" eaLnBrk="1" latinLnBrk="0" hangingPunct="1">
        <a:defRPr sz="2900" kern="1200">
          <a:solidFill>
            <a:schemeClr val="tx1"/>
          </a:solidFill>
          <a:latin typeface="+mn-lt"/>
          <a:ea typeface="+mn-ea"/>
          <a:cs typeface="+mn-cs"/>
        </a:defRPr>
      </a:lvl6pPr>
      <a:lvl7pPr marL="4354556" algn="l" defTabSz="1451519" rtl="0" eaLnBrk="1" latinLnBrk="0" hangingPunct="1">
        <a:defRPr sz="2900" kern="1200">
          <a:solidFill>
            <a:schemeClr val="tx1"/>
          </a:solidFill>
          <a:latin typeface="+mn-lt"/>
          <a:ea typeface="+mn-ea"/>
          <a:cs typeface="+mn-cs"/>
        </a:defRPr>
      </a:lvl7pPr>
      <a:lvl8pPr marL="5080315" algn="l" defTabSz="1451519" rtl="0" eaLnBrk="1" latinLnBrk="0" hangingPunct="1">
        <a:defRPr sz="2900" kern="1200">
          <a:solidFill>
            <a:schemeClr val="tx1"/>
          </a:solidFill>
          <a:latin typeface="+mn-lt"/>
          <a:ea typeface="+mn-ea"/>
          <a:cs typeface="+mn-cs"/>
        </a:defRPr>
      </a:lvl8pPr>
      <a:lvl9pPr marL="5806074" algn="l" defTabSz="1451519"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3.xml"/><Relationship Id="rId7" Type="http://schemas.openxmlformats.org/officeDocument/2006/relationships/diagramColors" Target="../diagrams/colors1.xml"/><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15.xml"/><Relationship Id="rId7" Type="http://schemas.openxmlformats.org/officeDocument/2006/relationships/diagramColors" Target="../diagrams/colors2.xml"/><Relationship Id="rId2" Type="http://schemas.openxmlformats.org/officeDocument/2006/relationships/slideLayout" Target="../slideLayouts/slideLayout4.xml"/><Relationship Id="rId1" Type="http://schemas.openxmlformats.org/officeDocument/2006/relationships/tags" Target="../tags/tag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19.xml"/><Relationship Id="rId7" Type="http://schemas.openxmlformats.org/officeDocument/2006/relationships/diagramColors" Target="../diagrams/colors3.xml"/><Relationship Id="rId2" Type="http://schemas.openxmlformats.org/officeDocument/2006/relationships/slideLayout" Target="../slideLayouts/slideLayout4.xml"/><Relationship Id="rId1" Type="http://schemas.openxmlformats.org/officeDocument/2006/relationships/tags" Target="../tags/tag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32.png"/><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30.xml"/><Relationship Id="rId7" Type="http://schemas.openxmlformats.org/officeDocument/2006/relationships/diagramColors" Target="../diagrams/colors4.xml"/><Relationship Id="rId2" Type="http://schemas.openxmlformats.org/officeDocument/2006/relationships/slideLayout" Target="../slideLayouts/slideLayout4.xml"/><Relationship Id="rId1" Type="http://schemas.openxmlformats.org/officeDocument/2006/relationships/tags" Target="../tags/tag4.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38.xml"/><Relationship Id="rId7" Type="http://schemas.openxmlformats.org/officeDocument/2006/relationships/diagramColors" Target="../diagrams/colors5.xml"/><Relationship Id="rId2" Type="http://schemas.openxmlformats.org/officeDocument/2006/relationships/slideLayout" Target="../slideLayouts/slideLayout4.xml"/><Relationship Id="rId1" Type="http://schemas.openxmlformats.org/officeDocument/2006/relationships/tags" Target="../tags/tag5.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02570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Placeholder 57"/>
          <p:cNvPicPr>
            <a:picLocks noGrp="1" noChangeAspect="1"/>
          </p:cNvPicPr>
          <p:nvPr>
            <p:ph type="pic" sz="quarter" idx="11"/>
          </p:nvPr>
        </p:nvPicPr>
        <p:blipFill>
          <a:blip r:embed="rId2">
            <a:extLst>
              <a:ext uri="{28A0092B-C50C-407E-A947-70E740481C1C}">
                <a14:useLocalDpi xmlns:a14="http://schemas.microsoft.com/office/drawing/2010/main" val="0"/>
              </a:ext>
            </a:extLst>
          </a:blip>
          <a:stretch>
            <a:fillRect/>
          </a:stretch>
        </p:blipFill>
        <p:spPr>
          <a:xfrm>
            <a:off x="1" y="1651"/>
            <a:ext cx="16257586" cy="3657957"/>
          </a:xfrm>
        </p:spPr>
      </p:pic>
      <p:sp>
        <p:nvSpPr>
          <p:cNvPr id="14" name="Title 13"/>
          <p:cNvSpPr>
            <a:spLocks noGrp="1"/>
          </p:cNvSpPr>
          <p:nvPr>
            <p:ph type="title"/>
          </p:nvPr>
        </p:nvSpPr>
        <p:spPr/>
        <p:txBody>
          <a:bodyPr/>
          <a:lstStyle/>
          <a:p>
            <a:r>
              <a:rPr lang="en-US" dirty="0" smtClean="0"/>
              <a:t>Setup</a:t>
            </a:r>
            <a:endParaRPr lang="en-US" dirty="0"/>
          </a:p>
        </p:txBody>
      </p:sp>
      <p:sp>
        <p:nvSpPr>
          <p:cNvPr id="15" name="Subtitle 14"/>
          <p:cNvSpPr>
            <a:spLocks noGrp="1"/>
          </p:cNvSpPr>
          <p:nvPr>
            <p:ph type="subTitle" idx="1"/>
          </p:nvPr>
        </p:nvSpPr>
        <p:spPr/>
        <p:txBody>
          <a:bodyPr/>
          <a:lstStyle/>
          <a:p>
            <a:r>
              <a:rPr lang="en-US" dirty="0" smtClean="0"/>
              <a:t> </a:t>
            </a:r>
            <a:endParaRPr lang="en-US" dirty="0"/>
          </a:p>
        </p:txBody>
      </p:sp>
    </p:spTree>
    <p:extLst>
      <p:ext uri="{BB962C8B-B14F-4D97-AF65-F5344CB8AC3E}">
        <p14:creationId xmlns:p14="http://schemas.microsoft.com/office/powerpoint/2010/main" val="12335646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Setup</a:t>
            </a:r>
            <a:endParaRPr lang="en-US" dirty="0"/>
          </a:p>
        </p:txBody>
      </p:sp>
      <p:sp>
        <p:nvSpPr>
          <p:cNvPr id="2" name="Content Placeholder 1"/>
          <p:cNvSpPr>
            <a:spLocks noGrp="1"/>
          </p:cNvSpPr>
          <p:nvPr>
            <p:ph sz="quarter" idx="10"/>
          </p:nvPr>
        </p:nvSpPr>
        <p:spPr>
          <a:xfrm>
            <a:off x="1118394" y="2317884"/>
            <a:ext cx="14782799" cy="6521316"/>
          </a:xfrm>
        </p:spPr>
        <p:txBody>
          <a:bodyPr/>
          <a:lstStyle/>
          <a:p>
            <a:pPr marL="0" indent="0">
              <a:buNone/>
            </a:pPr>
            <a:r>
              <a:rPr lang="en-US" dirty="0"/>
              <a:t>The setup of Bad Debt Relief and Recovery entails:</a:t>
            </a:r>
          </a:p>
          <a:p>
            <a:pPr marL="969962" lvl="1" indent="-514350">
              <a:buFont typeface="+mj-lt"/>
              <a:buAutoNum type="arabicPeriod"/>
            </a:pPr>
            <a:r>
              <a:rPr lang="en-US" dirty="0"/>
              <a:t>In </a:t>
            </a:r>
            <a:r>
              <a:rPr lang="en-US" dirty="0">
                <a:solidFill>
                  <a:srgbClr val="0070C0"/>
                </a:solidFill>
              </a:rPr>
              <a:t>Chart of Accounts </a:t>
            </a:r>
            <a:r>
              <a:rPr lang="en-US" dirty="0"/>
              <a:t>(tfgld0508m000) specify accounts for Bad Debt Relief / Recovery and Interim Tax Accounts</a:t>
            </a:r>
            <a:r>
              <a:rPr lang="en-US" dirty="0" smtClean="0"/>
              <a:t>.</a:t>
            </a:r>
            <a:br>
              <a:rPr lang="en-US" dirty="0" smtClean="0"/>
            </a:br>
            <a:endParaRPr lang="en-US" dirty="0"/>
          </a:p>
          <a:p>
            <a:pPr marL="969962" lvl="1" indent="-514350">
              <a:buFont typeface="+mj-lt"/>
              <a:buAutoNum type="arabicPeriod"/>
            </a:pPr>
            <a:r>
              <a:rPr lang="en-US" dirty="0"/>
              <a:t>In </a:t>
            </a:r>
            <a:r>
              <a:rPr lang="en-US" dirty="0">
                <a:solidFill>
                  <a:srgbClr val="0070C0"/>
                </a:solidFill>
              </a:rPr>
              <a:t>Transaction Types </a:t>
            </a:r>
            <a:r>
              <a:rPr lang="en-US" dirty="0"/>
              <a:t>(tfgld0511m000) specify the Transaction Type for Bad Debt Relief / Recovery</a:t>
            </a:r>
            <a:r>
              <a:rPr lang="en-US" dirty="0" smtClean="0"/>
              <a:t>.</a:t>
            </a:r>
            <a:br>
              <a:rPr lang="en-US" dirty="0" smtClean="0"/>
            </a:br>
            <a:endParaRPr lang="en-US" dirty="0"/>
          </a:p>
          <a:p>
            <a:pPr marL="969962" lvl="1" indent="-514350">
              <a:buFont typeface="+mj-lt"/>
              <a:buAutoNum type="arabicPeriod"/>
            </a:pPr>
            <a:r>
              <a:rPr lang="en-US" dirty="0"/>
              <a:t>In </a:t>
            </a:r>
            <a:r>
              <a:rPr lang="en-US" dirty="0">
                <a:solidFill>
                  <a:srgbClr val="0070C0"/>
                </a:solidFill>
              </a:rPr>
              <a:t>ACP Parameters </a:t>
            </a:r>
            <a:r>
              <a:rPr lang="en-US" dirty="0"/>
              <a:t>(tfacp0100m000) specify bad debt settings</a:t>
            </a:r>
            <a:r>
              <a:rPr lang="en-US" dirty="0" smtClean="0"/>
              <a:t>.</a:t>
            </a:r>
            <a:br>
              <a:rPr lang="en-US" dirty="0" smtClean="0"/>
            </a:br>
            <a:endParaRPr lang="en-US" dirty="0"/>
          </a:p>
          <a:p>
            <a:pPr marL="969962" lvl="1" indent="-514350">
              <a:buFont typeface="+mj-lt"/>
              <a:buAutoNum type="arabicPeriod"/>
            </a:pPr>
            <a:r>
              <a:rPr lang="en-US" dirty="0"/>
              <a:t>In </a:t>
            </a:r>
            <a:r>
              <a:rPr lang="en-US" dirty="0">
                <a:solidFill>
                  <a:srgbClr val="0070C0"/>
                </a:solidFill>
              </a:rPr>
              <a:t>ACR Parameters </a:t>
            </a:r>
            <a:r>
              <a:rPr lang="en-US" dirty="0"/>
              <a:t>(tfacr0500m000) specify bad debt settings</a:t>
            </a:r>
            <a:r>
              <a:rPr lang="en-US" dirty="0" smtClean="0"/>
              <a:t>.</a:t>
            </a:r>
            <a:br>
              <a:rPr lang="en-US" dirty="0" smtClean="0"/>
            </a:br>
            <a:endParaRPr lang="en-US" dirty="0"/>
          </a:p>
          <a:p>
            <a:pPr marL="969962" lvl="1" indent="-514350">
              <a:buFont typeface="+mj-lt"/>
              <a:buAutoNum type="arabicPeriod"/>
            </a:pPr>
            <a:r>
              <a:rPr lang="en-US" dirty="0"/>
              <a:t>In </a:t>
            </a:r>
            <a:r>
              <a:rPr lang="en-US" dirty="0">
                <a:solidFill>
                  <a:srgbClr val="0070C0"/>
                </a:solidFill>
              </a:rPr>
              <a:t>Financial Tax Data</a:t>
            </a:r>
            <a:r>
              <a:rPr lang="en-US" dirty="0"/>
              <a:t> for Tax Code by Country specify Tax Accounts for Bad Debt Relief and Recovery</a:t>
            </a:r>
            <a:r>
              <a:rPr lang="en-US" dirty="0" smtClean="0"/>
              <a:t>.</a:t>
            </a:r>
            <a:br>
              <a:rPr lang="en-US" dirty="0" smtClean="0"/>
            </a:br>
            <a:endParaRPr lang="en-US" dirty="0"/>
          </a:p>
          <a:p>
            <a:pPr marL="969962" lvl="1" indent="-514350">
              <a:buFont typeface="+mj-lt"/>
              <a:buAutoNum type="arabicPeriod"/>
            </a:pPr>
            <a:r>
              <a:rPr lang="en-US" dirty="0"/>
              <a:t>In </a:t>
            </a:r>
            <a:r>
              <a:rPr lang="en-US" dirty="0">
                <a:solidFill>
                  <a:srgbClr val="0070C0"/>
                </a:solidFill>
              </a:rPr>
              <a:t>Tax Positions </a:t>
            </a:r>
            <a:r>
              <a:rPr lang="en-US" dirty="0"/>
              <a:t>(tfgld0120m000) verify or adjust tax position setup to declare tax adjustments in the correct tax position.</a:t>
            </a:r>
          </a:p>
          <a:p>
            <a:pPr marL="0" indent="0">
              <a:buNone/>
            </a:pPr>
            <a:endParaRPr lang="en-US" dirty="0" smtClean="0"/>
          </a:p>
        </p:txBody>
      </p:sp>
    </p:spTree>
    <p:extLst>
      <p:ext uri="{BB962C8B-B14F-4D97-AF65-F5344CB8AC3E}">
        <p14:creationId xmlns:p14="http://schemas.microsoft.com/office/powerpoint/2010/main" val="1053278810"/>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Setup – 1. Chart </a:t>
            </a:r>
            <a:r>
              <a:rPr lang="en-US" dirty="0"/>
              <a:t>of </a:t>
            </a:r>
            <a:r>
              <a:rPr lang="en-US" dirty="0" smtClean="0"/>
              <a:t>Accounts</a:t>
            </a:r>
            <a:endParaRPr lang="en-US" dirty="0"/>
          </a:p>
        </p:txBody>
      </p:sp>
      <p:sp>
        <p:nvSpPr>
          <p:cNvPr id="2" name="Content Placeholder 1"/>
          <p:cNvSpPr>
            <a:spLocks noGrp="1"/>
          </p:cNvSpPr>
          <p:nvPr>
            <p:ph sz="quarter" idx="10"/>
          </p:nvPr>
        </p:nvSpPr>
        <p:spPr/>
        <p:txBody>
          <a:bodyPr/>
          <a:lstStyle/>
          <a:p>
            <a:pPr marL="0" indent="0">
              <a:buNone/>
            </a:pPr>
            <a:r>
              <a:rPr lang="en-US" sz="2667" dirty="0"/>
              <a:t>Specify accounts for Bad Debt Relief / Recovery and Interim Tax Accounts. </a:t>
            </a:r>
            <a:endParaRPr lang="en-US" sz="2667" dirty="0" smtClean="0"/>
          </a:p>
          <a:p>
            <a:pPr marL="0" indent="0">
              <a:buNone/>
            </a:pPr>
            <a:r>
              <a:rPr lang="en-US" sz="2800" dirty="0" smtClean="0"/>
              <a:t>Session: tfgld0508m000</a:t>
            </a:r>
            <a:endParaRPr lang="en-US" sz="2667" dirty="0"/>
          </a:p>
          <a:p>
            <a:pPr marL="449190" lvl="1" indent="0">
              <a:buNone/>
            </a:pPr>
            <a:r>
              <a:rPr lang="en-US" sz="2000" dirty="0"/>
              <a:t>The Account Type of the Tax Accounts must be Balance Sheet. </a:t>
            </a:r>
          </a:p>
          <a:p>
            <a:pPr marL="449190" lvl="1" indent="0">
              <a:buNone/>
            </a:pPr>
            <a:r>
              <a:rPr lang="en-US" sz="2000" dirty="0"/>
              <a:t>The Account Type of the ledger accounts that are used for Bad Debt Relief and Recovery are preferably Balance Sheet, but it is allowed to use Profit &amp; Loss.</a:t>
            </a:r>
            <a:endParaRPr lang="en-US" sz="2267" dirty="0"/>
          </a:p>
        </p:txBody>
      </p:sp>
      <p:pic>
        <p:nvPicPr>
          <p:cNvPr id="4" name="Picture 3"/>
          <p:cNvPicPr>
            <a:picLocks noChangeAspect="1"/>
          </p:cNvPicPr>
          <p:nvPr/>
        </p:nvPicPr>
        <p:blipFill>
          <a:blip r:embed="rId3"/>
          <a:stretch>
            <a:fillRect/>
          </a:stretch>
        </p:blipFill>
        <p:spPr>
          <a:xfrm>
            <a:off x="1272164" y="2317884"/>
            <a:ext cx="14015458" cy="4921116"/>
          </a:xfrm>
          <a:prstGeom prst="rect">
            <a:avLst/>
          </a:prstGeom>
        </p:spPr>
      </p:pic>
    </p:spTree>
    <p:extLst>
      <p:ext uri="{BB962C8B-B14F-4D97-AF65-F5344CB8AC3E}">
        <p14:creationId xmlns:p14="http://schemas.microsoft.com/office/powerpoint/2010/main" val="611516672"/>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Setup – 2. Transaction Types</a:t>
            </a:r>
            <a:endParaRPr lang="en-US" dirty="0"/>
          </a:p>
        </p:txBody>
      </p:sp>
      <p:sp>
        <p:nvSpPr>
          <p:cNvPr id="2" name="Content Placeholder 1"/>
          <p:cNvSpPr>
            <a:spLocks noGrp="1"/>
          </p:cNvSpPr>
          <p:nvPr>
            <p:ph sz="quarter" idx="10"/>
          </p:nvPr>
        </p:nvSpPr>
        <p:spPr/>
        <p:txBody>
          <a:bodyPr/>
          <a:lstStyle/>
          <a:p>
            <a:pPr marL="0" indent="0">
              <a:buNone/>
            </a:pPr>
            <a:r>
              <a:rPr lang="en-US" dirty="0" smtClean="0"/>
              <a:t>Create </a:t>
            </a:r>
            <a:r>
              <a:rPr lang="en-US" dirty="0"/>
              <a:t>a Transaction Type for Bad Debt Relief </a:t>
            </a:r>
            <a:r>
              <a:rPr lang="en-US" dirty="0" smtClean="0"/>
              <a:t>documents</a:t>
            </a:r>
          </a:p>
          <a:p>
            <a:pPr marL="0" indent="0">
              <a:buNone/>
            </a:pPr>
            <a:r>
              <a:rPr lang="en-US" dirty="0" smtClean="0"/>
              <a:t>Transaction </a:t>
            </a:r>
            <a:r>
              <a:rPr lang="en-US" dirty="0"/>
              <a:t>Category / Subcategory must be Journal Vouchers / Journal</a:t>
            </a:r>
            <a:r>
              <a:rPr lang="en-US" dirty="0" smtClean="0"/>
              <a:t>.</a:t>
            </a:r>
          </a:p>
          <a:p>
            <a:pPr marL="0" indent="0">
              <a:buNone/>
            </a:pPr>
            <a:r>
              <a:rPr lang="en-US" dirty="0" smtClean="0"/>
              <a:t>Navigate to session tfgld0511m000…</a:t>
            </a:r>
            <a:endParaRPr lang="en-US" dirty="0"/>
          </a:p>
        </p:txBody>
      </p:sp>
      <p:pic>
        <p:nvPicPr>
          <p:cNvPr id="5" name="Picture 4"/>
          <p:cNvPicPr>
            <a:picLocks noChangeAspect="1"/>
          </p:cNvPicPr>
          <p:nvPr/>
        </p:nvPicPr>
        <p:blipFill>
          <a:blip r:embed="rId3"/>
          <a:stretch>
            <a:fillRect/>
          </a:stretch>
        </p:blipFill>
        <p:spPr>
          <a:xfrm>
            <a:off x="356393" y="2446940"/>
            <a:ext cx="15307451" cy="5173060"/>
          </a:xfrm>
          <a:prstGeom prst="rect">
            <a:avLst/>
          </a:prstGeom>
        </p:spPr>
      </p:pic>
    </p:spTree>
    <p:extLst>
      <p:ext uri="{BB962C8B-B14F-4D97-AF65-F5344CB8AC3E}">
        <p14:creationId xmlns:p14="http://schemas.microsoft.com/office/powerpoint/2010/main" val="1133866540"/>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Setup – 3. ACP Parameters</a:t>
            </a:r>
            <a:endParaRPr lang="en-US" dirty="0"/>
          </a:p>
        </p:txBody>
      </p:sp>
      <p:sp>
        <p:nvSpPr>
          <p:cNvPr id="2" name="Content Placeholder 1"/>
          <p:cNvSpPr>
            <a:spLocks noGrp="1"/>
          </p:cNvSpPr>
          <p:nvPr>
            <p:ph sz="quarter" idx="10"/>
          </p:nvPr>
        </p:nvSpPr>
        <p:spPr/>
        <p:txBody>
          <a:bodyPr/>
          <a:lstStyle/>
          <a:p>
            <a:pPr marL="0" indent="0">
              <a:buNone/>
            </a:pPr>
            <a:r>
              <a:rPr lang="en-US" dirty="0" smtClean="0"/>
              <a:t>Specify the Bad Debt Relief and Recovery Accounts. </a:t>
            </a:r>
          </a:p>
          <a:p>
            <a:pPr marL="0" indent="0">
              <a:buNone/>
            </a:pPr>
            <a:r>
              <a:rPr lang="en-US" dirty="0" smtClean="0"/>
              <a:t>Specify the Transaction Type and Series for Bad Debt Relief and Recovery Documents.</a:t>
            </a:r>
          </a:p>
          <a:p>
            <a:pPr marL="0" indent="0">
              <a:buNone/>
            </a:pPr>
            <a:r>
              <a:rPr lang="en-US" dirty="0" smtClean="0"/>
              <a:t>Navigate to session… tfacp0100m000 (Tab “Bad Debt”)</a:t>
            </a:r>
          </a:p>
          <a:p>
            <a:pPr marL="0" indent="0">
              <a:buNone/>
            </a:pPr>
            <a:endParaRPr lang="en-US" dirty="0" smtClean="0"/>
          </a:p>
        </p:txBody>
      </p:sp>
      <p:pic>
        <p:nvPicPr>
          <p:cNvPr id="4" name="Picture 3"/>
          <p:cNvPicPr>
            <a:picLocks noChangeAspect="1"/>
          </p:cNvPicPr>
          <p:nvPr/>
        </p:nvPicPr>
        <p:blipFill>
          <a:blip r:embed="rId3"/>
          <a:stretch>
            <a:fillRect/>
          </a:stretch>
        </p:blipFill>
        <p:spPr>
          <a:xfrm>
            <a:off x="737393" y="2336934"/>
            <a:ext cx="14709435" cy="4673466"/>
          </a:xfrm>
          <a:prstGeom prst="rect">
            <a:avLst/>
          </a:prstGeom>
        </p:spPr>
      </p:pic>
    </p:spTree>
    <p:extLst>
      <p:ext uri="{BB962C8B-B14F-4D97-AF65-F5344CB8AC3E}">
        <p14:creationId xmlns:p14="http://schemas.microsoft.com/office/powerpoint/2010/main" val="1796718887"/>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Setup – 4. ACR Parameters</a:t>
            </a:r>
            <a:endParaRPr lang="en-US" dirty="0"/>
          </a:p>
        </p:txBody>
      </p:sp>
      <p:sp>
        <p:nvSpPr>
          <p:cNvPr id="2" name="Content Placeholder 1"/>
          <p:cNvSpPr>
            <a:spLocks noGrp="1"/>
          </p:cNvSpPr>
          <p:nvPr>
            <p:ph sz="quarter" idx="10"/>
          </p:nvPr>
        </p:nvSpPr>
        <p:spPr/>
        <p:txBody>
          <a:bodyPr/>
          <a:lstStyle/>
          <a:p>
            <a:pPr marL="0" indent="0">
              <a:buNone/>
            </a:pPr>
            <a:r>
              <a:rPr lang="en-US" dirty="0" smtClean="0"/>
              <a:t>Specify the Bad Debt Relief and Recovery Accounts. </a:t>
            </a:r>
          </a:p>
          <a:p>
            <a:pPr marL="0" indent="0">
              <a:buNone/>
            </a:pPr>
            <a:r>
              <a:rPr lang="en-US" dirty="0" smtClean="0"/>
              <a:t>Specify the Transaction Type and Series for Bad Debt Relief and Recovery Documents. </a:t>
            </a:r>
          </a:p>
          <a:p>
            <a:pPr marL="0" indent="0">
              <a:buNone/>
            </a:pPr>
            <a:r>
              <a:rPr lang="en-US" dirty="0"/>
              <a:t>Navigate to session… </a:t>
            </a:r>
            <a:r>
              <a:rPr lang="en-US" dirty="0" smtClean="0"/>
              <a:t>tfacr0500m000 </a:t>
            </a:r>
            <a:r>
              <a:rPr lang="en-US" dirty="0"/>
              <a:t>(Tab “Bad Debt”)</a:t>
            </a:r>
          </a:p>
          <a:p>
            <a:pPr marL="0" indent="0">
              <a:buNone/>
            </a:pPr>
            <a:endParaRPr lang="en-US" dirty="0" smtClean="0"/>
          </a:p>
          <a:p>
            <a:pPr marL="0" indent="0">
              <a:buNone/>
            </a:pPr>
            <a:endParaRPr lang="en-US" dirty="0" smtClean="0"/>
          </a:p>
        </p:txBody>
      </p:sp>
      <p:pic>
        <p:nvPicPr>
          <p:cNvPr id="5" name="Picture 4"/>
          <p:cNvPicPr>
            <a:picLocks noChangeAspect="1"/>
          </p:cNvPicPr>
          <p:nvPr/>
        </p:nvPicPr>
        <p:blipFill>
          <a:blip r:embed="rId3"/>
          <a:stretch>
            <a:fillRect/>
          </a:stretch>
        </p:blipFill>
        <p:spPr>
          <a:xfrm>
            <a:off x="2055811" y="2317884"/>
            <a:ext cx="12534900" cy="4826000"/>
          </a:xfrm>
          <a:prstGeom prst="rect">
            <a:avLst/>
          </a:prstGeom>
        </p:spPr>
      </p:pic>
    </p:spTree>
    <p:extLst>
      <p:ext uri="{BB962C8B-B14F-4D97-AF65-F5344CB8AC3E}">
        <p14:creationId xmlns:p14="http://schemas.microsoft.com/office/powerpoint/2010/main" val="901407001"/>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Setup – 5. </a:t>
            </a:r>
            <a:r>
              <a:rPr lang="en-US" dirty="0">
                <a:solidFill>
                  <a:schemeClr val="tx1"/>
                </a:solidFill>
              </a:rPr>
              <a:t>Financial Tax Data </a:t>
            </a:r>
          </a:p>
        </p:txBody>
      </p:sp>
      <p:sp>
        <p:nvSpPr>
          <p:cNvPr id="2" name="Content Placeholder 1"/>
          <p:cNvSpPr>
            <a:spLocks noGrp="1"/>
          </p:cNvSpPr>
          <p:nvPr>
            <p:ph sz="quarter" idx="10"/>
          </p:nvPr>
        </p:nvSpPr>
        <p:spPr/>
        <p:txBody>
          <a:bodyPr/>
          <a:lstStyle/>
          <a:p>
            <a:pPr marL="0" indent="0">
              <a:buNone/>
            </a:pPr>
            <a:r>
              <a:rPr lang="en-US" dirty="0"/>
              <a:t>Navigate in the </a:t>
            </a:r>
            <a:r>
              <a:rPr lang="en-US" dirty="0">
                <a:solidFill>
                  <a:srgbClr val="0070C0"/>
                </a:solidFill>
              </a:rPr>
              <a:t>Tax Codes by Country </a:t>
            </a:r>
            <a:r>
              <a:rPr lang="en-US" dirty="0"/>
              <a:t>(tcmcs0536m000) session to the Financial Tax Data of the Tax Codes for which Bad Debt Relief / Recovery will be required.</a:t>
            </a:r>
          </a:p>
          <a:p>
            <a:pPr marL="0" indent="0">
              <a:buNone/>
            </a:pPr>
            <a:r>
              <a:rPr lang="en-US" dirty="0"/>
              <a:t>In the </a:t>
            </a:r>
            <a:r>
              <a:rPr lang="en-US" dirty="0">
                <a:solidFill>
                  <a:srgbClr val="0070C0"/>
                </a:solidFill>
              </a:rPr>
              <a:t>Posting Data for Single Tax Codes </a:t>
            </a:r>
            <a:r>
              <a:rPr lang="en-US" dirty="0"/>
              <a:t>(tfgld0571m000) session or the </a:t>
            </a:r>
            <a:r>
              <a:rPr lang="en-US" dirty="0">
                <a:solidFill>
                  <a:srgbClr val="0070C0"/>
                </a:solidFill>
              </a:rPr>
              <a:t>Posting Data for Multiple Tax Codes </a:t>
            </a:r>
            <a:r>
              <a:rPr lang="en-US" dirty="0"/>
              <a:t>(tfgld0570m000) session ledger accounts for bad debt relief and recovery must be filled out.</a:t>
            </a:r>
          </a:p>
          <a:p>
            <a:pPr marL="0" indent="0">
              <a:buNone/>
            </a:pPr>
            <a:endParaRPr lang="en-US" dirty="0" smtClean="0"/>
          </a:p>
        </p:txBody>
      </p:sp>
      <p:pic>
        <p:nvPicPr>
          <p:cNvPr id="8" name="Picture 7"/>
          <p:cNvPicPr>
            <a:picLocks noChangeAspect="1"/>
          </p:cNvPicPr>
          <p:nvPr/>
        </p:nvPicPr>
        <p:blipFill>
          <a:blip r:embed="rId3"/>
          <a:stretch>
            <a:fillRect/>
          </a:stretch>
        </p:blipFill>
        <p:spPr>
          <a:xfrm>
            <a:off x="643064" y="2298834"/>
            <a:ext cx="14732558" cy="4635366"/>
          </a:xfrm>
          <a:prstGeom prst="rect">
            <a:avLst/>
          </a:prstGeom>
        </p:spPr>
      </p:pic>
    </p:spTree>
    <p:extLst>
      <p:ext uri="{BB962C8B-B14F-4D97-AF65-F5344CB8AC3E}">
        <p14:creationId xmlns:p14="http://schemas.microsoft.com/office/powerpoint/2010/main" val="2495552190"/>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Setup - </a:t>
            </a:r>
            <a:r>
              <a:rPr lang="en-US" dirty="0"/>
              <a:t>5. </a:t>
            </a:r>
            <a:r>
              <a:rPr lang="en-US" dirty="0">
                <a:solidFill>
                  <a:schemeClr val="tx1"/>
                </a:solidFill>
              </a:rPr>
              <a:t>Financial Tax Data </a:t>
            </a:r>
            <a:endParaRPr lang="en-US" dirty="0"/>
          </a:p>
        </p:txBody>
      </p:sp>
      <p:sp>
        <p:nvSpPr>
          <p:cNvPr id="2" name="Content Placeholder 1"/>
          <p:cNvSpPr>
            <a:spLocks noGrp="1"/>
          </p:cNvSpPr>
          <p:nvPr>
            <p:ph sz="quarter" idx="10"/>
          </p:nvPr>
        </p:nvSpPr>
        <p:spPr/>
        <p:txBody>
          <a:bodyPr/>
          <a:lstStyle/>
          <a:p>
            <a:pPr marL="0" indent="0">
              <a:buNone/>
            </a:pPr>
            <a:r>
              <a:rPr lang="en-US" dirty="0" smtClean="0"/>
              <a:t>For </a:t>
            </a:r>
            <a:r>
              <a:rPr lang="en-US" dirty="0"/>
              <a:t>each tax code the following sales and purchase accounts must be setup:</a:t>
            </a:r>
          </a:p>
          <a:p>
            <a:pPr marL="0" indent="0">
              <a:buNone/>
            </a:pPr>
            <a:r>
              <a:rPr lang="en-US" dirty="0"/>
              <a:t>•	Tax Account for Bad Debt Relief in Purchase;</a:t>
            </a:r>
          </a:p>
          <a:p>
            <a:pPr marL="0" indent="0">
              <a:buNone/>
            </a:pPr>
            <a:r>
              <a:rPr lang="en-US" dirty="0"/>
              <a:t>•	Tax Account for Bad Debt Recovery in Purchase;</a:t>
            </a:r>
          </a:p>
          <a:p>
            <a:pPr marL="0" indent="0">
              <a:buNone/>
            </a:pPr>
            <a:r>
              <a:rPr lang="en-US" dirty="0"/>
              <a:t>•	Tax Account for Bad Debt Relief in Sales;</a:t>
            </a:r>
          </a:p>
          <a:p>
            <a:pPr marL="0" indent="0">
              <a:buNone/>
            </a:pPr>
            <a:r>
              <a:rPr lang="en-US" dirty="0"/>
              <a:t>•	Tax Account for Bad Debt Recovery in Sales</a:t>
            </a:r>
          </a:p>
          <a:p>
            <a:pPr marL="0" indent="0">
              <a:buNone/>
            </a:pPr>
            <a:endParaRPr lang="en-US" dirty="0" smtClean="0"/>
          </a:p>
          <a:p>
            <a:pPr marL="0" indent="0">
              <a:buNone/>
            </a:pPr>
            <a:r>
              <a:rPr lang="en-US" dirty="0" smtClean="0"/>
              <a:t>Recommendation</a:t>
            </a:r>
            <a:r>
              <a:rPr lang="en-US" dirty="0"/>
              <a:t>: </a:t>
            </a:r>
            <a:endParaRPr lang="en-US" dirty="0" smtClean="0"/>
          </a:p>
          <a:p>
            <a:pPr marL="0" indent="0">
              <a:buNone/>
            </a:pPr>
            <a:r>
              <a:rPr lang="en-US" dirty="0" smtClean="0"/>
              <a:t>Access </a:t>
            </a:r>
            <a:r>
              <a:rPr lang="en-US" dirty="0"/>
              <a:t>all required tax codes for which bad debt relief / recovery may be applicable. </a:t>
            </a:r>
            <a:endParaRPr lang="en-US" dirty="0" smtClean="0"/>
          </a:p>
          <a:p>
            <a:pPr marL="0" indent="0">
              <a:buNone/>
            </a:pPr>
            <a:r>
              <a:rPr lang="en-US" dirty="0" smtClean="0"/>
              <a:t>These </a:t>
            </a:r>
            <a:r>
              <a:rPr lang="en-US" dirty="0"/>
              <a:t>require the setup for bad debt relief / recovery. </a:t>
            </a:r>
          </a:p>
          <a:p>
            <a:pPr marL="0" indent="0">
              <a:buNone/>
            </a:pPr>
            <a:endParaRPr lang="en-US" dirty="0" smtClean="0"/>
          </a:p>
        </p:txBody>
      </p:sp>
    </p:spTree>
    <p:extLst>
      <p:ext uri="{BB962C8B-B14F-4D97-AF65-F5344CB8AC3E}">
        <p14:creationId xmlns:p14="http://schemas.microsoft.com/office/powerpoint/2010/main" val="2075113914"/>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Setup - </a:t>
            </a:r>
            <a:r>
              <a:rPr lang="en-US" dirty="0"/>
              <a:t>5. </a:t>
            </a:r>
            <a:r>
              <a:rPr lang="en-US" dirty="0">
                <a:solidFill>
                  <a:schemeClr val="tx1"/>
                </a:solidFill>
              </a:rPr>
              <a:t>Financial Tax Data </a:t>
            </a:r>
            <a:endParaRPr lang="en-US" dirty="0"/>
          </a:p>
        </p:txBody>
      </p:sp>
      <p:sp>
        <p:nvSpPr>
          <p:cNvPr id="2" name="Content Placeholder 1"/>
          <p:cNvSpPr>
            <a:spLocks noGrp="1"/>
          </p:cNvSpPr>
          <p:nvPr>
            <p:ph sz="quarter" idx="10"/>
          </p:nvPr>
        </p:nvSpPr>
        <p:spPr/>
        <p:txBody>
          <a:bodyPr/>
          <a:lstStyle/>
          <a:p>
            <a:pPr marL="0" indent="0">
              <a:buNone/>
            </a:pPr>
            <a:endParaRPr lang="en-US" dirty="0" smtClean="0"/>
          </a:p>
        </p:txBody>
      </p:sp>
      <p:pic>
        <p:nvPicPr>
          <p:cNvPr id="4" name="Picture 3"/>
          <p:cNvPicPr>
            <a:picLocks noChangeAspect="1"/>
          </p:cNvPicPr>
          <p:nvPr/>
        </p:nvPicPr>
        <p:blipFill>
          <a:blip r:embed="rId3"/>
          <a:stretch>
            <a:fillRect/>
          </a:stretch>
        </p:blipFill>
        <p:spPr>
          <a:xfrm>
            <a:off x="2055811" y="2446940"/>
            <a:ext cx="8890000" cy="5880100"/>
          </a:xfrm>
          <a:prstGeom prst="rect">
            <a:avLst/>
          </a:prstGeom>
        </p:spPr>
      </p:pic>
    </p:spTree>
    <p:extLst>
      <p:ext uri="{BB962C8B-B14F-4D97-AF65-F5344CB8AC3E}">
        <p14:creationId xmlns:p14="http://schemas.microsoft.com/office/powerpoint/2010/main" val="1395694900"/>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Setup – 6. Tax Positions</a:t>
            </a:r>
            <a:endParaRPr lang="en-US" dirty="0"/>
          </a:p>
        </p:txBody>
      </p:sp>
      <p:sp>
        <p:nvSpPr>
          <p:cNvPr id="2" name="Content Placeholder 1"/>
          <p:cNvSpPr>
            <a:spLocks noGrp="1"/>
          </p:cNvSpPr>
          <p:nvPr>
            <p:ph sz="quarter" idx="10"/>
          </p:nvPr>
        </p:nvSpPr>
        <p:spPr/>
        <p:txBody>
          <a:bodyPr/>
          <a:lstStyle/>
          <a:p>
            <a:pPr marL="0" indent="0">
              <a:buNone/>
            </a:pPr>
            <a:endParaRPr lang="en-US" dirty="0" smtClean="0"/>
          </a:p>
          <a:p>
            <a:pPr marL="0" indent="0">
              <a:buNone/>
            </a:pPr>
            <a:r>
              <a:rPr lang="en-US" dirty="0" smtClean="0"/>
              <a:t>In </a:t>
            </a:r>
            <a:r>
              <a:rPr lang="en-US" dirty="0"/>
              <a:t>the Tax Position (tfgld0120m000) </a:t>
            </a:r>
            <a:r>
              <a:rPr lang="en-US" dirty="0" smtClean="0"/>
              <a:t>session: </a:t>
            </a:r>
            <a:r>
              <a:rPr lang="en-US" dirty="0"/>
              <a:t>verify the setup. </a:t>
            </a:r>
            <a:endParaRPr lang="en-US" dirty="0" smtClean="0"/>
          </a:p>
          <a:p>
            <a:pPr marL="0" indent="0">
              <a:buNone/>
            </a:pPr>
            <a:endParaRPr lang="en-US" dirty="0" smtClean="0"/>
          </a:p>
          <a:p>
            <a:pPr marL="0" indent="0">
              <a:buNone/>
            </a:pPr>
            <a:r>
              <a:rPr lang="en-US" dirty="0" smtClean="0"/>
              <a:t>The </a:t>
            </a:r>
            <a:r>
              <a:rPr lang="en-US" dirty="0"/>
              <a:t>selection criteria ‘Tax Adjustment Type’ can be used in the Relations by Tax Position to select applicable tax transactions for a given Tax Code</a:t>
            </a:r>
            <a:r>
              <a:rPr lang="en-US" dirty="0" smtClean="0"/>
              <a:t>.</a:t>
            </a:r>
          </a:p>
          <a:p>
            <a:pPr marL="0" indent="0">
              <a:buNone/>
            </a:pPr>
            <a:endParaRPr lang="en-US" dirty="0"/>
          </a:p>
          <a:p>
            <a:pPr marL="0" indent="0">
              <a:buNone/>
            </a:pPr>
            <a:r>
              <a:rPr lang="en-US" dirty="0" smtClean="0"/>
              <a:t>Detail information about Setup of Tax Positions for Malaysia can be found in the presentation ‘Malaysia </a:t>
            </a:r>
            <a:r>
              <a:rPr lang="en-US" dirty="0"/>
              <a:t>– </a:t>
            </a:r>
            <a:r>
              <a:rPr lang="en-US" dirty="0" smtClean="0"/>
              <a:t>GST-03 </a:t>
            </a:r>
            <a:r>
              <a:rPr lang="en-US" dirty="0"/>
              <a:t>Return</a:t>
            </a:r>
            <a:r>
              <a:rPr lang="en-US" dirty="0" smtClean="0"/>
              <a:t>’</a:t>
            </a:r>
            <a:endParaRPr lang="en-US" dirty="0"/>
          </a:p>
          <a:p>
            <a:pPr marL="0" indent="0">
              <a:buNone/>
            </a:pPr>
            <a:endParaRPr lang="en-US" sz="2267" dirty="0"/>
          </a:p>
        </p:txBody>
      </p:sp>
    </p:spTree>
    <p:extLst>
      <p:ext uri="{BB962C8B-B14F-4D97-AF65-F5344CB8AC3E}">
        <p14:creationId xmlns:p14="http://schemas.microsoft.com/office/powerpoint/2010/main" val="3034768959"/>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Malaysia – </a:t>
            </a:r>
            <a:br>
              <a:rPr lang="en-US" dirty="0" smtClean="0"/>
            </a:br>
            <a:r>
              <a:rPr lang="en-US" dirty="0" smtClean="0"/>
              <a:t>Bad Debt Relief </a:t>
            </a:r>
            <a:br>
              <a:rPr lang="en-US" dirty="0" smtClean="0"/>
            </a:br>
            <a:r>
              <a:rPr lang="en-US" dirty="0" smtClean="0"/>
              <a:t>Bad Debt Recovery</a:t>
            </a:r>
            <a:endParaRPr lang="en-US" dirty="0"/>
          </a:p>
        </p:txBody>
      </p:sp>
      <p:sp>
        <p:nvSpPr>
          <p:cNvPr id="4" name="Subtitle 3"/>
          <p:cNvSpPr>
            <a:spLocks noGrp="1"/>
          </p:cNvSpPr>
          <p:nvPr>
            <p:ph type="subTitle" idx="1"/>
          </p:nvPr>
        </p:nvSpPr>
        <p:spPr/>
        <p:txBody>
          <a:bodyPr/>
          <a:lstStyle/>
          <a:p>
            <a:r>
              <a:rPr lang="en-US" dirty="0" smtClean="0"/>
              <a:t>Tom de Valk, Karel Slijkhuis</a:t>
            </a:r>
            <a:endParaRPr lang="en-US" dirty="0"/>
          </a:p>
        </p:txBody>
      </p:sp>
    </p:spTree>
    <p:extLst>
      <p:ext uri="{BB962C8B-B14F-4D97-AF65-F5344CB8AC3E}">
        <p14:creationId xmlns:p14="http://schemas.microsoft.com/office/powerpoint/2010/main" val="35000064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Placeholder 57"/>
          <p:cNvPicPr>
            <a:picLocks noGrp="1" noChangeAspect="1"/>
          </p:cNvPicPr>
          <p:nvPr>
            <p:ph type="pic" sz="quarter" idx="11"/>
          </p:nvPr>
        </p:nvPicPr>
        <p:blipFill>
          <a:blip r:embed="rId2">
            <a:extLst>
              <a:ext uri="{28A0092B-C50C-407E-A947-70E740481C1C}">
                <a14:useLocalDpi xmlns:a14="http://schemas.microsoft.com/office/drawing/2010/main" val="0"/>
              </a:ext>
            </a:extLst>
          </a:blip>
          <a:stretch>
            <a:fillRect/>
          </a:stretch>
        </p:blipFill>
        <p:spPr>
          <a:xfrm>
            <a:off x="1" y="1651"/>
            <a:ext cx="16257586" cy="3657957"/>
          </a:xfrm>
        </p:spPr>
      </p:pic>
      <p:sp>
        <p:nvSpPr>
          <p:cNvPr id="14" name="Title 13"/>
          <p:cNvSpPr>
            <a:spLocks noGrp="1"/>
          </p:cNvSpPr>
          <p:nvPr>
            <p:ph type="title"/>
          </p:nvPr>
        </p:nvSpPr>
        <p:spPr/>
        <p:txBody>
          <a:bodyPr/>
          <a:lstStyle/>
          <a:p>
            <a:r>
              <a:rPr lang="en-US" dirty="0" smtClean="0"/>
              <a:t>Process</a:t>
            </a:r>
            <a:endParaRPr lang="en-US" dirty="0"/>
          </a:p>
        </p:txBody>
      </p:sp>
      <p:sp>
        <p:nvSpPr>
          <p:cNvPr id="15" name="Subtitle 14"/>
          <p:cNvSpPr>
            <a:spLocks noGrp="1"/>
          </p:cNvSpPr>
          <p:nvPr>
            <p:ph type="subTitle" idx="1"/>
          </p:nvPr>
        </p:nvSpPr>
        <p:spPr/>
        <p:txBody>
          <a:bodyPr/>
          <a:lstStyle/>
          <a:p>
            <a:r>
              <a:rPr lang="en-US" dirty="0" smtClean="0"/>
              <a:t> </a:t>
            </a:r>
            <a:endParaRPr lang="en-US" dirty="0"/>
          </a:p>
        </p:txBody>
      </p:sp>
    </p:spTree>
    <p:extLst>
      <p:ext uri="{BB962C8B-B14F-4D97-AF65-F5344CB8AC3E}">
        <p14:creationId xmlns:p14="http://schemas.microsoft.com/office/powerpoint/2010/main" val="42423012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2446948" cy="6367276"/>
          </a:xfrm>
        </p:spPr>
        <p:txBody>
          <a:bodyPr>
            <a:normAutofit/>
          </a:bodyPr>
          <a:lstStyle/>
          <a:p>
            <a:endParaRPr lang="en-US" dirty="0" smtClean="0"/>
          </a:p>
          <a:p>
            <a:endParaRPr lang="en-US" dirty="0"/>
          </a:p>
          <a:p>
            <a:r>
              <a:rPr lang="en-US" dirty="0" smtClean="0"/>
              <a:t>The Bad Debt Relief and Recovery process basically consists of the following 4 main steps…</a:t>
            </a:r>
          </a:p>
          <a:p>
            <a:pPr lvl="1"/>
            <a:endParaRPr lang="en-US" dirty="0" smtClean="0"/>
          </a:p>
        </p:txBody>
      </p:sp>
    </p:spTree>
    <p:extLst>
      <p:ext uri="{BB962C8B-B14F-4D97-AF65-F5344CB8AC3E}">
        <p14:creationId xmlns:p14="http://schemas.microsoft.com/office/powerpoint/2010/main" val="160674850"/>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8"/>
          <p:cNvSpPr>
            <a:spLocks noGrp="1" noChangeArrowheads="1"/>
          </p:cNvSpPr>
          <p:nvPr>
            <p:ph type="title"/>
          </p:nvPr>
        </p:nvSpPr>
        <p:spPr/>
        <p:txBody>
          <a:bodyPr/>
          <a:lstStyle/>
          <a:p>
            <a:r>
              <a:rPr lang="en-US" dirty="0" smtClean="0"/>
              <a:t>Process</a:t>
            </a:r>
          </a:p>
        </p:txBody>
      </p:sp>
      <p:graphicFrame>
        <p:nvGraphicFramePr>
          <p:cNvPr id="2" name="Content Placeholder 1"/>
          <p:cNvGraphicFramePr>
            <a:graphicFrameLocks noGrp="1"/>
          </p:cNvGraphicFramePr>
          <p:nvPr>
            <p:ph sz="quarter" idx="10"/>
            <p:extLst>
              <p:ext uri="{D42A27DB-BD31-4B8C-83A1-F6EECF244321}">
                <p14:modId xmlns:p14="http://schemas.microsoft.com/office/powerpoint/2010/main" val="328048011"/>
              </p:ext>
            </p:extLst>
          </p:nvPr>
        </p:nvGraphicFramePr>
        <p:xfrm>
          <a:off x="127794" y="1905000"/>
          <a:ext cx="15925800" cy="6858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6" name="Group 5"/>
          <p:cNvGrpSpPr/>
          <p:nvPr/>
        </p:nvGrpSpPr>
        <p:grpSpPr>
          <a:xfrm>
            <a:off x="165894" y="3733800"/>
            <a:ext cx="3491705" cy="3149449"/>
            <a:chOff x="46373" y="1882493"/>
            <a:chExt cx="2789480" cy="3098499"/>
          </a:xfrm>
          <a:solidFill>
            <a:schemeClr val="accent3">
              <a:lumMod val="60000"/>
              <a:lumOff val="40000"/>
            </a:schemeClr>
          </a:solidFill>
        </p:grpSpPr>
        <p:sp>
          <p:nvSpPr>
            <p:cNvPr id="7" name="Rounded Rectangle 6"/>
            <p:cNvSpPr/>
            <p:nvPr/>
          </p:nvSpPr>
          <p:spPr>
            <a:xfrm>
              <a:off x="46373" y="1882493"/>
              <a:ext cx="2789480" cy="3098499"/>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ounded Rectangle 4"/>
            <p:cNvSpPr txBox="1"/>
            <p:nvPr/>
          </p:nvSpPr>
          <p:spPr>
            <a:xfrm>
              <a:off x="259436" y="2032428"/>
              <a:ext cx="2313259" cy="275242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solidFill>
                    <a:schemeClr val="tx1"/>
                  </a:solidFill>
                </a:rPr>
                <a:t> </a:t>
              </a:r>
              <a:br>
                <a:rPr lang="en-US" sz="2000" kern="1200" dirty="0" smtClean="0">
                  <a:solidFill>
                    <a:schemeClr val="tx1"/>
                  </a:solidFill>
                </a:rPr>
              </a:br>
              <a:r>
                <a:rPr lang="en-US" sz="3000" kern="1200" dirty="0" smtClean="0">
                  <a:solidFill>
                    <a:schemeClr val="tx1"/>
                  </a:solidFill>
                </a:rPr>
                <a:t>Credit Control</a:t>
              </a:r>
              <a:endParaRPr lang="en-US" sz="3000" kern="1200" dirty="0">
                <a:solidFill>
                  <a:schemeClr val="tx1"/>
                </a:solidFill>
              </a:endParaRPr>
            </a:p>
          </p:txBody>
        </p:sp>
      </p:grpSp>
    </p:spTree>
    <p:custDataLst>
      <p:tags r:id="rId1"/>
    </p:custDataLst>
    <p:extLst>
      <p:ext uri="{BB962C8B-B14F-4D97-AF65-F5344CB8AC3E}">
        <p14:creationId xmlns:p14="http://schemas.microsoft.com/office/powerpoint/2010/main" val="3466420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056622" y="489084"/>
            <a:ext cx="13006372" cy="1828800"/>
          </a:xfrm>
        </p:spPr>
        <p:txBody>
          <a:bodyPr/>
          <a:lstStyle/>
          <a:p>
            <a:pPr lvl="0"/>
            <a:r>
              <a:rPr lang="en-US" dirty="0"/>
              <a:t>Process </a:t>
            </a:r>
            <a:r>
              <a:rPr lang="en-US" dirty="0" smtClean="0"/>
              <a:t>– Credit Control</a:t>
            </a:r>
            <a:endParaRPr lang="en-US" dirty="0"/>
          </a:p>
        </p:txBody>
      </p:sp>
      <p:sp>
        <p:nvSpPr>
          <p:cNvPr id="2" name="Content Placeholder 1"/>
          <p:cNvSpPr>
            <a:spLocks noGrp="1"/>
          </p:cNvSpPr>
          <p:nvPr>
            <p:ph sz="quarter" idx="10"/>
          </p:nvPr>
        </p:nvSpPr>
        <p:spPr>
          <a:xfrm>
            <a:off x="2056405" y="2446941"/>
            <a:ext cx="12446948" cy="6367276"/>
          </a:xfrm>
        </p:spPr>
        <p:txBody>
          <a:bodyPr>
            <a:normAutofit/>
          </a:bodyPr>
          <a:lstStyle/>
          <a:p>
            <a:endParaRPr lang="en-US" dirty="0" smtClean="0"/>
          </a:p>
          <a:p>
            <a:r>
              <a:rPr lang="en-US" dirty="0" smtClean="0"/>
              <a:t>Credit Control is a daily task.</a:t>
            </a:r>
          </a:p>
          <a:p>
            <a:r>
              <a:rPr lang="en-US" dirty="0" smtClean="0"/>
              <a:t>Performed by credit analyst</a:t>
            </a:r>
          </a:p>
          <a:p>
            <a:r>
              <a:rPr lang="en-US" dirty="0" smtClean="0"/>
              <a:t>Efficiently and effectively by using the credit collection workbench…</a:t>
            </a:r>
          </a:p>
          <a:p>
            <a:pPr marL="0" indent="0">
              <a:buNone/>
            </a:pPr>
            <a:r>
              <a:rPr lang="en-US" dirty="0"/>
              <a:t/>
            </a:r>
            <a:br>
              <a:rPr lang="en-US" dirty="0"/>
            </a:br>
            <a:r>
              <a:rPr lang="en-US" dirty="0"/>
              <a:t/>
            </a:r>
            <a:br>
              <a:rPr lang="en-US" dirty="0"/>
            </a:br>
            <a:endParaRPr lang="en-US" dirty="0"/>
          </a:p>
          <a:p>
            <a:endParaRPr lang="en-US" dirty="0"/>
          </a:p>
          <a:p>
            <a:pPr lvl="1"/>
            <a:endParaRPr lang="en-US" dirty="0" smtClean="0"/>
          </a:p>
        </p:txBody>
      </p:sp>
      <p:pic>
        <p:nvPicPr>
          <p:cNvPr id="7" name="Picture 6"/>
          <p:cNvPicPr>
            <a:picLocks noChangeAspect="1"/>
          </p:cNvPicPr>
          <p:nvPr/>
        </p:nvPicPr>
        <p:blipFill>
          <a:blip r:embed="rId3"/>
          <a:stretch>
            <a:fillRect/>
          </a:stretch>
        </p:blipFill>
        <p:spPr>
          <a:xfrm>
            <a:off x="661194" y="89972"/>
            <a:ext cx="15011400" cy="9009790"/>
          </a:xfrm>
          <a:prstGeom prst="rect">
            <a:avLst/>
          </a:prstGeom>
        </p:spPr>
      </p:pic>
    </p:spTree>
    <p:extLst>
      <p:ext uri="{BB962C8B-B14F-4D97-AF65-F5344CB8AC3E}">
        <p14:creationId xmlns:p14="http://schemas.microsoft.com/office/powerpoint/2010/main" val="1037574398"/>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8"/>
          <p:cNvSpPr>
            <a:spLocks noGrp="1" noChangeArrowheads="1"/>
          </p:cNvSpPr>
          <p:nvPr>
            <p:ph type="title"/>
          </p:nvPr>
        </p:nvSpPr>
        <p:spPr/>
        <p:txBody>
          <a:bodyPr/>
          <a:lstStyle/>
          <a:p>
            <a:r>
              <a:rPr lang="en-US" dirty="0" smtClean="0"/>
              <a:t>Process</a:t>
            </a:r>
          </a:p>
        </p:txBody>
      </p:sp>
      <p:graphicFrame>
        <p:nvGraphicFramePr>
          <p:cNvPr id="2" name="Content Placeholder 1"/>
          <p:cNvGraphicFramePr>
            <a:graphicFrameLocks noGrp="1"/>
          </p:cNvGraphicFramePr>
          <p:nvPr>
            <p:ph sz="quarter" idx="10"/>
            <p:extLst>
              <p:ext uri="{D42A27DB-BD31-4B8C-83A1-F6EECF244321}">
                <p14:modId xmlns:p14="http://schemas.microsoft.com/office/powerpoint/2010/main" val="631178170"/>
              </p:ext>
            </p:extLst>
          </p:nvPr>
        </p:nvGraphicFramePr>
        <p:xfrm>
          <a:off x="127794" y="1905000"/>
          <a:ext cx="15925800" cy="6858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4" name="Group 3"/>
          <p:cNvGrpSpPr/>
          <p:nvPr/>
        </p:nvGrpSpPr>
        <p:grpSpPr>
          <a:xfrm>
            <a:off x="4242594" y="3784750"/>
            <a:ext cx="3429000" cy="3098499"/>
            <a:chOff x="3255126" y="1882493"/>
            <a:chExt cx="2789480" cy="3098499"/>
          </a:xfrm>
        </p:grpSpPr>
        <p:sp>
          <p:nvSpPr>
            <p:cNvPr id="5" name="Rounded Rectangle 4"/>
            <p:cNvSpPr/>
            <p:nvPr/>
          </p:nvSpPr>
          <p:spPr>
            <a:xfrm>
              <a:off x="3255126" y="1882493"/>
              <a:ext cx="2789480" cy="3098499"/>
            </a:xfrm>
            <a:prstGeom prst="roundRect">
              <a:avLst/>
            </a:prstGeom>
            <a:solidFill>
              <a:srgbClr val="92D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ounded Rectangle 4"/>
            <p:cNvSpPr txBox="1"/>
            <p:nvPr/>
          </p:nvSpPr>
          <p:spPr>
            <a:xfrm>
              <a:off x="3391297" y="2018664"/>
              <a:ext cx="2517138" cy="2826157"/>
            </a:xfrm>
            <a:prstGeom prst="rect">
              <a:avLst/>
            </a:prstGeom>
            <a:solidFill>
              <a:srgbClr val="92D050"/>
            </a:solidFill>
            <a:ln>
              <a:solidFill>
                <a:srgbClr val="92D050"/>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endParaRPr lang="en-US" sz="2000" kern="1200" baseline="0" dirty="0" smtClean="0"/>
            </a:p>
            <a:p>
              <a:pPr lvl="0" algn="ctr" defTabSz="889000" rtl="0">
                <a:lnSpc>
                  <a:spcPct val="90000"/>
                </a:lnSpc>
                <a:spcBef>
                  <a:spcPct val="0"/>
                </a:spcBef>
                <a:spcAft>
                  <a:spcPct val="35000"/>
                </a:spcAft>
              </a:pPr>
              <a:r>
                <a:rPr lang="en-US" sz="3000" kern="1200" baseline="0" dirty="0" smtClean="0">
                  <a:solidFill>
                    <a:schemeClr val="tx1"/>
                  </a:solidFill>
                </a:rPr>
                <a:t>Assessing Receivables/</a:t>
              </a:r>
              <a:br>
                <a:rPr lang="en-US" sz="3000" kern="1200" baseline="0" dirty="0" smtClean="0">
                  <a:solidFill>
                    <a:schemeClr val="tx1"/>
                  </a:solidFill>
                </a:rPr>
              </a:br>
              <a:r>
                <a:rPr lang="en-US" sz="3000" kern="1200" baseline="0" dirty="0" smtClean="0">
                  <a:solidFill>
                    <a:schemeClr val="tx1"/>
                  </a:solidFill>
                </a:rPr>
                <a:t>Payables</a:t>
              </a:r>
              <a:endParaRPr lang="en-US" sz="3000" kern="1200" dirty="0">
                <a:solidFill>
                  <a:schemeClr val="tx1"/>
                </a:solidFill>
              </a:endParaRPr>
            </a:p>
          </p:txBody>
        </p:sp>
      </p:grpSp>
    </p:spTree>
    <p:custDataLst>
      <p:tags r:id="rId1"/>
    </p:custDataLst>
    <p:extLst>
      <p:ext uri="{BB962C8B-B14F-4D97-AF65-F5344CB8AC3E}">
        <p14:creationId xmlns:p14="http://schemas.microsoft.com/office/powerpoint/2010/main" val="4697412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7024" y="2317884"/>
            <a:ext cx="13767969" cy="6367276"/>
          </a:xfrm>
        </p:spPr>
        <p:txBody>
          <a:bodyPr>
            <a:normAutofit fontScale="92500" lnSpcReduction="10000"/>
          </a:bodyPr>
          <a:lstStyle/>
          <a:p>
            <a:pPr marL="0" indent="0">
              <a:buNone/>
            </a:pPr>
            <a:r>
              <a:rPr lang="en-US" dirty="0" smtClean="0"/>
              <a:t/>
            </a:r>
            <a:br>
              <a:rPr lang="en-US" dirty="0" smtClean="0"/>
            </a:br>
            <a:r>
              <a:rPr lang="en-US" dirty="0" smtClean="0"/>
              <a:t>Before declaring tax at the tax authorities…</a:t>
            </a:r>
          </a:p>
          <a:p>
            <a:pPr marL="0" indent="0">
              <a:buNone/>
            </a:pPr>
            <a:r>
              <a:rPr lang="en-US" dirty="0" smtClean="0"/>
              <a:t>Receivables and Payables -eligible for submitting </a:t>
            </a:r>
            <a:r>
              <a:rPr lang="en-US" i="1" dirty="0" smtClean="0">
                <a:solidFill>
                  <a:srgbClr val="0070C0"/>
                </a:solidFill>
              </a:rPr>
              <a:t>Bad Debt Relief</a:t>
            </a:r>
            <a:r>
              <a:rPr lang="en-US" dirty="0" smtClean="0"/>
              <a:t>- can be assessed. </a:t>
            </a:r>
            <a:br>
              <a:rPr lang="en-US" dirty="0" smtClean="0"/>
            </a:br>
            <a:r>
              <a:rPr lang="en-US" dirty="0" smtClean="0"/>
              <a:t>Use the following sessions… </a:t>
            </a:r>
          </a:p>
          <a:p>
            <a:pPr marL="0" indent="0">
              <a:buNone/>
            </a:pPr>
            <a:endParaRPr lang="en-US" dirty="0"/>
          </a:p>
          <a:p>
            <a:pPr marL="514350" indent="-514350">
              <a:buFont typeface="+mj-lt"/>
              <a:buAutoNum type="arabicPeriod"/>
            </a:pPr>
            <a:r>
              <a:rPr lang="en-US" i="1" dirty="0" smtClean="0">
                <a:solidFill>
                  <a:srgbClr val="0070C0"/>
                </a:solidFill>
              </a:rPr>
              <a:t>Receivables Bad Debt Relief</a:t>
            </a:r>
            <a:r>
              <a:rPr lang="en-US" dirty="0"/>
              <a:t/>
            </a:r>
            <a:br>
              <a:rPr lang="en-US" dirty="0"/>
            </a:br>
            <a:r>
              <a:rPr lang="en-US" dirty="0" smtClean="0"/>
              <a:t>Menu: 	Financials//Receivables//Credit Control-Maintain Open Entries//</a:t>
            </a:r>
            <a:br>
              <a:rPr lang="en-US" dirty="0" smtClean="0"/>
            </a:br>
            <a:r>
              <a:rPr lang="en-US" dirty="0" smtClean="0"/>
              <a:t>           	Receivables Bad Debt Relief</a:t>
            </a:r>
            <a:br>
              <a:rPr lang="en-US" dirty="0" smtClean="0"/>
            </a:br>
            <a:r>
              <a:rPr lang="en-US" dirty="0" err="1" smtClean="0"/>
              <a:t>Sesssion</a:t>
            </a:r>
            <a:r>
              <a:rPr lang="en-US" dirty="0" smtClean="0"/>
              <a:t>: 	tfacr2514m000</a:t>
            </a:r>
          </a:p>
          <a:p>
            <a:pPr marL="514350" indent="-514350">
              <a:buFont typeface="+mj-lt"/>
              <a:buAutoNum type="arabicPeriod"/>
            </a:pPr>
            <a:r>
              <a:rPr lang="en-US" i="1" dirty="0" smtClean="0">
                <a:solidFill>
                  <a:srgbClr val="0070C0"/>
                </a:solidFill>
              </a:rPr>
              <a:t>Payables </a:t>
            </a:r>
            <a:r>
              <a:rPr lang="en-US" i="1" dirty="0">
                <a:solidFill>
                  <a:srgbClr val="0070C0"/>
                </a:solidFill>
              </a:rPr>
              <a:t>Bad Debt Relief</a:t>
            </a:r>
            <a:r>
              <a:rPr lang="en-US" dirty="0"/>
              <a:t/>
            </a:r>
            <a:br>
              <a:rPr lang="en-US" dirty="0"/>
            </a:br>
            <a:r>
              <a:rPr lang="en-US" dirty="0" smtClean="0"/>
              <a:t>Menu: Financials//Payables//Open Entry Control//Payables Bad Debt Relief</a:t>
            </a:r>
            <a:br>
              <a:rPr lang="en-US" dirty="0" smtClean="0"/>
            </a:br>
            <a:r>
              <a:rPr lang="en-US" dirty="0" smtClean="0"/>
              <a:t>Session:	tfacp2514m000</a:t>
            </a:r>
          </a:p>
          <a:p>
            <a:pPr marL="0" indent="0">
              <a:buNone/>
            </a:pPr>
            <a:endParaRPr lang="en-US" dirty="0"/>
          </a:p>
          <a:p>
            <a:pPr marL="0" indent="0">
              <a:buNone/>
            </a:pPr>
            <a:r>
              <a:rPr lang="en-US" dirty="0"/>
              <a:t>Look and feel of these sessions is similar.</a:t>
            </a:r>
          </a:p>
          <a:p>
            <a:pPr marL="0" indent="0">
              <a:buNone/>
            </a:pPr>
            <a:r>
              <a:rPr lang="en-US" dirty="0"/>
              <a:t>Here </a:t>
            </a:r>
            <a:r>
              <a:rPr lang="en-US" dirty="0" smtClean="0"/>
              <a:t>–as an example- the </a:t>
            </a:r>
            <a:r>
              <a:rPr lang="en-US" u="sng" dirty="0">
                <a:solidFill>
                  <a:srgbClr val="0070C0"/>
                </a:solidFill>
              </a:rPr>
              <a:t>Receivables</a:t>
            </a:r>
            <a:r>
              <a:rPr lang="en-US" dirty="0"/>
              <a:t> Bad Debt Relief Session…</a:t>
            </a:r>
            <a:r>
              <a:rPr lang="en-US" dirty="0" smtClean="0"/>
              <a:t/>
            </a:r>
            <a:br>
              <a:rPr lang="en-US" dirty="0" smtClean="0"/>
            </a:br>
            <a:endParaRPr lang="en-US" dirty="0" smtClean="0"/>
          </a:p>
        </p:txBody>
      </p:sp>
    </p:spTree>
    <p:extLst>
      <p:ext uri="{BB962C8B-B14F-4D97-AF65-F5344CB8AC3E}">
        <p14:creationId xmlns:p14="http://schemas.microsoft.com/office/powerpoint/2010/main" val="2732118005"/>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2446948" cy="6367276"/>
          </a:xfrm>
        </p:spPr>
        <p:txBody>
          <a:bodyPr>
            <a:normAutofit/>
          </a:bodyPr>
          <a:lstStyle/>
          <a:p>
            <a:endParaRPr lang="en-US" dirty="0" smtClean="0"/>
          </a:p>
          <a:p>
            <a:endParaRPr lang="en-US" dirty="0"/>
          </a:p>
          <a:p>
            <a:r>
              <a:rPr lang="en-US" dirty="0" err="1" smtClean="0"/>
              <a:t>bladiblabla</a:t>
            </a:r>
            <a:endParaRPr lang="en-US" dirty="0" smtClean="0"/>
          </a:p>
          <a:p>
            <a:pPr lvl="1"/>
            <a:endParaRPr lang="en-US" dirty="0" smtClean="0"/>
          </a:p>
        </p:txBody>
      </p:sp>
      <p:pic>
        <p:nvPicPr>
          <p:cNvPr id="4" name="Picture 3"/>
          <p:cNvPicPr>
            <a:picLocks noChangeAspect="1"/>
          </p:cNvPicPr>
          <p:nvPr/>
        </p:nvPicPr>
        <p:blipFill>
          <a:blip r:embed="rId3"/>
          <a:stretch>
            <a:fillRect/>
          </a:stretch>
        </p:blipFill>
        <p:spPr>
          <a:xfrm>
            <a:off x="356394" y="673434"/>
            <a:ext cx="13563600" cy="8374538"/>
          </a:xfrm>
          <a:prstGeom prst="rect">
            <a:avLst/>
          </a:prstGeom>
        </p:spPr>
      </p:pic>
      <p:sp>
        <p:nvSpPr>
          <p:cNvPr id="5" name="Rectangle 4"/>
          <p:cNvSpPr/>
          <p:nvPr/>
        </p:nvSpPr>
        <p:spPr>
          <a:xfrm>
            <a:off x="571500" y="1613606"/>
            <a:ext cx="6338094" cy="2062854"/>
          </a:xfrm>
          <a:prstGeom prst="rect">
            <a:avLst/>
          </a:prstGeom>
          <a:noFill/>
          <a:ln w="254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sp>
        <p:nvSpPr>
          <p:cNvPr id="6" name="TextBox 5"/>
          <p:cNvSpPr txBox="1"/>
          <p:nvPr/>
        </p:nvSpPr>
        <p:spPr>
          <a:xfrm>
            <a:off x="9792892" y="2356247"/>
            <a:ext cx="3886200" cy="461665"/>
          </a:xfrm>
          <a:prstGeom prst="rect">
            <a:avLst/>
          </a:prstGeom>
          <a:noFill/>
          <a:ln>
            <a:solidFill>
              <a:srgbClr val="FF0000"/>
            </a:solidFill>
          </a:ln>
        </p:spPr>
        <p:txBody>
          <a:bodyPr wrap="square" lIns="0" tIns="0" rIns="0" bIns="0" rtlCol="0" anchor="t">
            <a:spAutoFit/>
          </a:bodyPr>
          <a:lstStyle/>
          <a:p>
            <a:pPr algn="ctr"/>
            <a:r>
              <a:rPr lang="en-US" sz="3000" dirty="0" smtClean="0">
                <a:solidFill>
                  <a:srgbClr val="0070C0"/>
                </a:solidFill>
              </a:rPr>
              <a:t>Several Filter options</a:t>
            </a:r>
          </a:p>
        </p:txBody>
      </p:sp>
      <p:sp>
        <p:nvSpPr>
          <p:cNvPr id="7" name="Rectangle 6"/>
          <p:cNvSpPr/>
          <p:nvPr/>
        </p:nvSpPr>
        <p:spPr>
          <a:xfrm>
            <a:off x="507603" y="5075703"/>
            <a:ext cx="13412391" cy="428093"/>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cxnSp>
        <p:nvCxnSpPr>
          <p:cNvPr id="8" name="Straight Arrow Connector 7"/>
          <p:cNvCxnSpPr/>
          <p:nvPr/>
        </p:nvCxnSpPr>
        <p:spPr>
          <a:xfrm flipH="1">
            <a:off x="6614319" y="2587079"/>
            <a:ext cx="3178573" cy="57954"/>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3632994" y="2587079"/>
            <a:ext cx="6159898" cy="2746921"/>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6" idx="1"/>
          </p:cNvCxnSpPr>
          <p:nvPr/>
        </p:nvCxnSpPr>
        <p:spPr>
          <a:xfrm flipH="1" flipV="1">
            <a:off x="4445396" y="1273847"/>
            <a:ext cx="5347496" cy="1313233"/>
          </a:xfrm>
          <a:prstGeom prst="straightConnector1">
            <a:avLst/>
          </a:prstGeom>
          <a:ln w="317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4090194" y="1136734"/>
            <a:ext cx="533400" cy="30480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spTree>
    <p:extLst>
      <p:ext uri="{BB962C8B-B14F-4D97-AF65-F5344CB8AC3E}">
        <p14:creationId xmlns:p14="http://schemas.microsoft.com/office/powerpoint/2010/main" val="3386940045"/>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 calcmode="lin" valueType="num">
                                      <p:cBhvr>
                                        <p:cTn id="21" dur="1000" fill="hold"/>
                                        <p:tgtEl>
                                          <p:spTgt spid="11"/>
                                        </p:tgtEl>
                                        <p:attrNameLst>
                                          <p:attrName>style.rotation</p:attrName>
                                        </p:attrNameLst>
                                      </p:cBhvr>
                                      <p:tavLst>
                                        <p:tav tm="0">
                                          <p:val>
                                            <p:fltVal val="90"/>
                                          </p:val>
                                        </p:tav>
                                        <p:tav tm="100000">
                                          <p:val>
                                            <p:fltVal val="0"/>
                                          </p:val>
                                        </p:tav>
                                      </p:tavLst>
                                    </p:anim>
                                    <p:animEffect transition="in" filter="fade">
                                      <p:cBhvr>
                                        <p:cTn id="22" dur="1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 calcmode="lin" valueType="num">
                                      <p:cBhvr>
                                        <p:cTn id="29" dur="1000" fill="hold"/>
                                        <p:tgtEl>
                                          <p:spTgt spid="5"/>
                                        </p:tgtEl>
                                        <p:attrNameLst>
                                          <p:attrName>style.rotation</p:attrName>
                                        </p:attrNameLst>
                                      </p:cBhvr>
                                      <p:tavLst>
                                        <p:tav tm="0">
                                          <p:val>
                                            <p:fltVal val="90"/>
                                          </p:val>
                                        </p:tav>
                                        <p:tav tm="100000">
                                          <p:val>
                                            <p:fltVal val="0"/>
                                          </p:val>
                                        </p:tav>
                                      </p:tavLst>
                                    </p:anim>
                                    <p:animEffect transition="in" filter="fade">
                                      <p:cBhvr>
                                        <p:cTn id="30" dur="1000"/>
                                        <p:tgtEl>
                                          <p:spTgt spid="5"/>
                                        </p:tgtEl>
                                      </p:cBhvr>
                                    </p:animEffect>
                                  </p:childTnLst>
                                </p:cTn>
                              </p:par>
                              <p:par>
                                <p:cTn id="31" presetID="31"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 calcmode="lin" valueType="num">
                                      <p:cBhvr>
                                        <p:cTn id="35" dur="1000" fill="hold"/>
                                        <p:tgtEl>
                                          <p:spTgt spid="8"/>
                                        </p:tgtEl>
                                        <p:attrNameLst>
                                          <p:attrName>style.rotation</p:attrName>
                                        </p:attrNameLst>
                                      </p:cBhvr>
                                      <p:tavLst>
                                        <p:tav tm="0">
                                          <p:val>
                                            <p:fltVal val="90"/>
                                          </p:val>
                                        </p:tav>
                                        <p:tav tm="100000">
                                          <p:val>
                                            <p:fltVal val="0"/>
                                          </p:val>
                                        </p:tav>
                                      </p:tavLst>
                                    </p:anim>
                                    <p:animEffect transition="in" filter="fade">
                                      <p:cBhvr>
                                        <p:cTn id="36" dur="10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1000" fill="hold"/>
                                        <p:tgtEl>
                                          <p:spTgt spid="9"/>
                                        </p:tgtEl>
                                        <p:attrNameLst>
                                          <p:attrName>ppt_w</p:attrName>
                                        </p:attrNameLst>
                                      </p:cBhvr>
                                      <p:tavLst>
                                        <p:tav tm="0">
                                          <p:val>
                                            <p:fltVal val="0"/>
                                          </p:val>
                                        </p:tav>
                                        <p:tav tm="100000">
                                          <p:val>
                                            <p:strVal val="#ppt_w"/>
                                          </p:val>
                                        </p:tav>
                                      </p:tavLst>
                                    </p:anim>
                                    <p:anim calcmode="lin" valueType="num">
                                      <p:cBhvr>
                                        <p:cTn id="42" dur="1000" fill="hold"/>
                                        <p:tgtEl>
                                          <p:spTgt spid="9"/>
                                        </p:tgtEl>
                                        <p:attrNameLst>
                                          <p:attrName>ppt_h</p:attrName>
                                        </p:attrNameLst>
                                      </p:cBhvr>
                                      <p:tavLst>
                                        <p:tav tm="0">
                                          <p:val>
                                            <p:fltVal val="0"/>
                                          </p:val>
                                        </p:tav>
                                        <p:tav tm="100000">
                                          <p:val>
                                            <p:strVal val="#ppt_h"/>
                                          </p:val>
                                        </p:tav>
                                      </p:tavLst>
                                    </p:anim>
                                    <p:anim calcmode="lin" valueType="num">
                                      <p:cBhvr>
                                        <p:cTn id="43" dur="1000" fill="hold"/>
                                        <p:tgtEl>
                                          <p:spTgt spid="9"/>
                                        </p:tgtEl>
                                        <p:attrNameLst>
                                          <p:attrName>style.rotation</p:attrName>
                                        </p:attrNameLst>
                                      </p:cBhvr>
                                      <p:tavLst>
                                        <p:tav tm="0">
                                          <p:val>
                                            <p:fltVal val="90"/>
                                          </p:val>
                                        </p:tav>
                                        <p:tav tm="100000">
                                          <p:val>
                                            <p:fltVal val="0"/>
                                          </p:val>
                                        </p:tav>
                                      </p:tavLst>
                                    </p:anim>
                                    <p:animEffect transition="in" filter="fade">
                                      <p:cBhvr>
                                        <p:cTn id="44" dur="1000"/>
                                        <p:tgtEl>
                                          <p:spTgt spid="9"/>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1000" fill="hold"/>
                                        <p:tgtEl>
                                          <p:spTgt spid="7"/>
                                        </p:tgtEl>
                                        <p:attrNameLst>
                                          <p:attrName>ppt_w</p:attrName>
                                        </p:attrNameLst>
                                      </p:cBhvr>
                                      <p:tavLst>
                                        <p:tav tm="0">
                                          <p:val>
                                            <p:fltVal val="0"/>
                                          </p:val>
                                        </p:tav>
                                        <p:tav tm="100000">
                                          <p:val>
                                            <p:strVal val="#ppt_w"/>
                                          </p:val>
                                        </p:tav>
                                      </p:tavLst>
                                    </p:anim>
                                    <p:anim calcmode="lin" valueType="num">
                                      <p:cBhvr>
                                        <p:cTn id="48" dur="1000" fill="hold"/>
                                        <p:tgtEl>
                                          <p:spTgt spid="7"/>
                                        </p:tgtEl>
                                        <p:attrNameLst>
                                          <p:attrName>ppt_h</p:attrName>
                                        </p:attrNameLst>
                                      </p:cBhvr>
                                      <p:tavLst>
                                        <p:tav tm="0">
                                          <p:val>
                                            <p:fltVal val="0"/>
                                          </p:val>
                                        </p:tav>
                                        <p:tav tm="100000">
                                          <p:val>
                                            <p:strVal val="#ppt_h"/>
                                          </p:val>
                                        </p:tav>
                                      </p:tavLst>
                                    </p:anim>
                                    <p:anim calcmode="lin" valueType="num">
                                      <p:cBhvr>
                                        <p:cTn id="49" dur="1000" fill="hold"/>
                                        <p:tgtEl>
                                          <p:spTgt spid="7"/>
                                        </p:tgtEl>
                                        <p:attrNameLst>
                                          <p:attrName>style.rotation</p:attrName>
                                        </p:attrNameLst>
                                      </p:cBhvr>
                                      <p:tavLst>
                                        <p:tav tm="0">
                                          <p:val>
                                            <p:fltVal val="90"/>
                                          </p:val>
                                        </p:tav>
                                        <p:tav tm="100000">
                                          <p:val>
                                            <p:fltVal val="0"/>
                                          </p:val>
                                        </p:tav>
                                      </p:tavLst>
                                    </p:anim>
                                    <p:animEffect transition="in" filter="fade">
                                      <p:cBhvr>
                                        <p:cTn id="5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2446948" cy="6367276"/>
          </a:xfrm>
        </p:spPr>
        <p:txBody>
          <a:bodyPr>
            <a:normAutofit/>
          </a:bodyPr>
          <a:lstStyle/>
          <a:p>
            <a:endParaRPr lang="en-US" dirty="0" smtClean="0"/>
          </a:p>
          <a:p>
            <a:pPr marL="0" indent="0">
              <a:buNone/>
            </a:pPr>
            <a:endParaRPr lang="en-US" dirty="0" smtClean="0"/>
          </a:p>
          <a:p>
            <a:pPr lvl="1"/>
            <a:endParaRPr lang="en-US" dirty="0" smtClean="0"/>
          </a:p>
        </p:txBody>
      </p:sp>
      <p:pic>
        <p:nvPicPr>
          <p:cNvPr id="14" name="Picture 13"/>
          <p:cNvPicPr>
            <a:picLocks noChangeAspect="1"/>
          </p:cNvPicPr>
          <p:nvPr/>
        </p:nvPicPr>
        <p:blipFill>
          <a:blip r:embed="rId3"/>
          <a:stretch>
            <a:fillRect/>
          </a:stretch>
        </p:blipFill>
        <p:spPr>
          <a:xfrm>
            <a:off x="342898" y="81187"/>
            <a:ext cx="13378617" cy="9084049"/>
          </a:xfrm>
          <a:prstGeom prst="rect">
            <a:avLst/>
          </a:prstGeom>
        </p:spPr>
      </p:pic>
      <p:sp>
        <p:nvSpPr>
          <p:cNvPr id="15" name="Rectangle 14"/>
          <p:cNvSpPr/>
          <p:nvPr/>
        </p:nvSpPr>
        <p:spPr>
          <a:xfrm>
            <a:off x="914912" y="5308427"/>
            <a:ext cx="304800" cy="304800"/>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pic>
        <p:nvPicPr>
          <p:cNvPr id="17" name="Picture 16"/>
          <p:cNvPicPr>
            <a:picLocks noChangeAspect="1"/>
          </p:cNvPicPr>
          <p:nvPr/>
        </p:nvPicPr>
        <p:blipFill>
          <a:blip r:embed="rId4"/>
          <a:stretch>
            <a:fillRect/>
          </a:stretch>
        </p:blipFill>
        <p:spPr>
          <a:xfrm>
            <a:off x="9828445" y="1256446"/>
            <a:ext cx="3105150" cy="2286000"/>
          </a:xfrm>
          <a:prstGeom prst="rect">
            <a:avLst/>
          </a:prstGeom>
        </p:spPr>
      </p:pic>
      <p:sp>
        <p:nvSpPr>
          <p:cNvPr id="18" name="TextBox 17"/>
          <p:cNvSpPr txBox="1"/>
          <p:nvPr/>
        </p:nvSpPr>
        <p:spPr>
          <a:xfrm rot="19800000">
            <a:off x="10984954" y="2789145"/>
            <a:ext cx="3642966" cy="1269558"/>
          </a:xfrm>
          <a:prstGeom prst="rect">
            <a:avLst/>
          </a:prstGeom>
          <a:gradFill>
            <a:gsLst>
              <a:gs pos="7000">
                <a:srgbClr val="92D050"/>
              </a:gs>
              <a:gs pos="100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gradFill>
          <a:ln>
            <a:solidFill>
              <a:srgbClr val="FF0000"/>
            </a:solidFill>
          </a:ln>
          <a:effectLst/>
        </p:spPr>
        <p:txBody>
          <a:bodyPr wrap="square" lIns="0" tIns="0" rIns="0" bIns="0" rtlCol="0" anchor="t">
            <a:spAutoFit/>
          </a:bodyPr>
          <a:lstStyle/>
          <a:p>
            <a:pPr algn="ctr"/>
            <a:r>
              <a:rPr lang="en-US" sz="2000" dirty="0" smtClean="0">
                <a:solidFill>
                  <a:srgbClr val="0070C0"/>
                </a:solidFill>
              </a:rPr>
              <a:t>Multiple down drill options to learn more &amp; get a better assessment/view of the specific Receivable</a:t>
            </a:r>
          </a:p>
        </p:txBody>
      </p:sp>
      <p:pic>
        <p:nvPicPr>
          <p:cNvPr id="19" name="Picture 18"/>
          <p:cNvPicPr>
            <a:picLocks noChangeAspect="1"/>
          </p:cNvPicPr>
          <p:nvPr/>
        </p:nvPicPr>
        <p:blipFill>
          <a:blip r:embed="rId5"/>
          <a:stretch>
            <a:fillRect/>
          </a:stretch>
        </p:blipFill>
        <p:spPr>
          <a:xfrm>
            <a:off x="9828445" y="971187"/>
            <a:ext cx="3848100" cy="304800"/>
          </a:xfrm>
          <a:prstGeom prst="rect">
            <a:avLst/>
          </a:prstGeom>
        </p:spPr>
      </p:pic>
      <p:cxnSp>
        <p:nvCxnSpPr>
          <p:cNvPr id="16" name="Straight Arrow Connector 15"/>
          <p:cNvCxnSpPr>
            <a:stCxn id="15" idx="3"/>
          </p:cNvCxnSpPr>
          <p:nvPr/>
        </p:nvCxnSpPr>
        <p:spPr>
          <a:xfrm flipV="1">
            <a:off x="1219712" y="1138577"/>
            <a:ext cx="9140854" cy="4322250"/>
          </a:xfrm>
          <a:prstGeom prst="straightConnector1">
            <a:avLst/>
          </a:prstGeom>
          <a:ln w="412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2181610"/>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heel(1)">
                                      <p:cBhvr>
                                        <p:cTn id="17" dur="10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ppt_w</p:attrName>
                                        </p:attrNameLst>
                                      </p:cBhvr>
                                      <p:tavLst>
                                        <p:tav tm="0">
                                          <p:val>
                                            <p:fltVal val="0"/>
                                          </p:val>
                                        </p:tav>
                                        <p:tav tm="100000">
                                          <p:val>
                                            <p:strVal val="#ppt_w"/>
                                          </p:val>
                                        </p:tav>
                                      </p:tavLst>
                                    </p:anim>
                                    <p:anim calcmode="lin" valueType="num">
                                      <p:cBhvr>
                                        <p:cTn id="23" dur="1000" fill="hold"/>
                                        <p:tgtEl>
                                          <p:spTgt spid="18"/>
                                        </p:tgtEl>
                                        <p:attrNameLst>
                                          <p:attrName>ppt_h</p:attrName>
                                        </p:attrNameLst>
                                      </p:cBhvr>
                                      <p:tavLst>
                                        <p:tav tm="0">
                                          <p:val>
                                            <p:fltVal val="0"/>
                                          </p:val>
                                        </p:tav>
                                        <p:tav tm="100000">
                                          <p:val>
                                            <p:strVal val="#ppt_h"/>
                                          </p:val>
                                        </p:tav>
                                      </p:tavLst>
                                    </p:anim>
                                    <p:anim calcmode="lin" valueType="num">
                                      <p:cBhvr>
                                        <p:cTn id="24" dur="1000" fill="hold"/>
                                        <p:tgtEl>
                                          <p:spTgt spid="18"/>
                                        </p:tgtEl>
                                        <p:attrNameLst>
                                          <p:attrName>style.rotation</p:attrName>
                                        </p:attrNameLst>
                                      </p:cBhvr>
                                      <p:tavLst>
                                        <p:tav tm="0">
                                          <p:val>
                                            <p:fltVal val="90"/>
                                          </p:val>
                                        </p:tav>
                                        <p:tav tm="100000">
                                          <p:val>
                                            <p:fltVal val="0"/>
                                          </p:val>
                                        </p:tav>
                                      </p:tavLst>
                                    </p:anim>
                                    <p:animEffect transition="in" filter="fade">
                                      <p:cBhvr>
                                        <p:cTn id="2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8"/>
          <p:cNvSpPr>
            <a:spLocks noGrp="1" noChangeArrowheads="1"/>
          </p:cNvSpPr>
          <p:nvPr>
            <p:ph type="title"/>
          </p:nvPr>
        </p:nvSpPr>
        <p:spPr/>
        <p:txBody>
          <a:bodyPr/>
          <a:lstStyle/>
          <a:p>
            <a:r>
              <a:rPr lang="en-US" dirty="0" smtClean="0"/>
              <a:t>Process</a:t>
            </a:r>
          </a:p>
        </p:txBody>
      </p:sp>
      <p:graphicFrame>
        <p:nvGraphicFramePr>
          <p:cNvPr id="2" name="Content Placeholder 1"/>
          <p:cNvGraphicFramePr>
            <a:graphicFrameLocks noGrp="1"/>
          </p:cNvGraphicFramePr>
          <p:nvPr>
            <p:ph sz="quarter" idx="10"/>
            <p:extLst/>
          </p:nvPr>
        </p:nvGraphicFramePr>
        <p:xfrm>
          <a:off x="127794" y="1905000"/>
          <a:ext cx="15925800" cy="6858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7" name="Group 6"/>
          <p:cNvGrpSpPr/>
          <p:nvPr/>
        </p:nvGrpSpPr>
        <p:grpSpPr>
          <a:xfrm>
            <a:off x="6638804" y="3803800"/>
            <a:ext cx="2789480" cy="3098499"/>
            <a:chOff x="6498610" y="1882493"/>
            <a:chExt cx="2789480" cy="3098499"/>
          </a:xfrm>
          <a:solidFill>
            <a:srgbClr val="92D050"/>
          </a:solidFill>
        </p:grpSpPr>
        <p:sp>
          <p:nvSpPr>
            <p:cNvPr id="8" name="Rounded Rectangle 7"/>
            <p:cNvSpPr/>
            <p:nvPr/>
          </p:nvSpPr>
          <p:spPr>
            <a:xfrm>
              <a:off x="6498610" y="1882493"/>
              <a:ext cx="2789480" cy="3098499"/>
            </a:xfrm>
            <a:prstGeom prst="roundRect">
              <a:avLst/>
            </a:prstGeom>
            <a:grpFill/>
            <a:ln>
              <a:solidFill>
                <a:srgbClr val="92D05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ounded Rectangle 4"/>
            <p:cNvSpPr txBox="1"/>
            <p:nvPr/>
          </p:nvSpPr>
          <p:spPr>
            <a:xfrm>
              <a:off x="6634781" y="2018664"/>
              <a:ext cx="2517138" cy="2826157"/>
            </a:xfrm>
            <a:prstGeom prst="rect">
              <a:avLst/>
            </a:prstGeom>
            <a:grpFill/>
            <a:ln>
              <a:solidFill>
                <a:srgbClr val="92D050"/>
              </a:solidFill>
            </a:ln>
          </p:spPr>
          <p:style>
            <a:lnRef idx="0">
              <a:scrgbClr r="0" g="0" b="0"/>
            </a:lnRef>
            <a:fillRef idx="0">
              <a:scrgbClr r="0" g="0" b="0"/>
            </a:fillRef>
            <a:effectRef idx="0">
              <a:scrgbClr r="0" g="0" b="0"/>
            </a:effectRef>
            <a:fontRef idx="minor">
              <a:schemeClr val="lt1"/>
            </a:fontRef>
          </p:style>
          <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kern="1200" baseline="0" dirty="0" smtClean="0">
                  <a:solidFill>
                    <a:schemeClr val="tx1"/>
                  </a:solidFill>
                </a:rPr>
                <a:t>Monthly Bad Debt Relief/ Recovery Processing</a:t>
              </a:r>
              <a:endParaRPr lang="en-US" sz="3000" kern="1200" dirty="0">
                <a:solidFill>
                  <a:schemeClr val="tx1"/>
                </a:solidFill>
              </a:endParaRPr>
            </a:p>
          </p:txBody>
        </p:sp>
      </p:grpSp>
    </p:spTree>
    <p:custDataLst>
      <p:tags r:id="rId1"/>
    </p:custDataLst>
    <p:extLst>
      <p:ext uri="{BB962C8B-B14F-4D97-AF65-F5344CB8AC3E}">
        <p14:creationId xmlns:p14="http://schemas.microsoft.com/office/powerpoint/2010/main" val="2684394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2446948" cy="6367276"/>
          </a:xfrm>
        </p:spPr>
        <p:txBody>
          <a:bodyPr>
            <a:normAutofit/>
          </a:bodyPr>
          <a:lstStyle/>
          <a:p>
            <a:endParaRPr lang="en-US" dirty="0" smtClean="0"/>
          </a:p>
          <a:p>
            <a:endParaRPr lang="en-US" dirty="0"/>
          </a:p>
          <a:p>
            <a:r>
              <a:rPr lang="en-US" dirty="0" err="1" smtClean="0"/>
              <a:t>bladiblabla</a:t>
            </a:r>
            <a:endParaRPr lang="en-US" dirty="0" smtClean="0"/>
          </a:p>
          <a:p>
            <a:pPr lvl="1"/>
            <a:endParaRPr lang="en-US" dirty="0" smtClean="0"/>
          </a:p>
        </p:txBody>
      </p:sp>
      <p:pic>
        <p:nvPicPr>
          <p:cNvPr id="4" name="Picture 3"/>
          <p:cNvPicPr>
            <a:picLocks noChangeAspect="1"/>
          </p:cNvPicPr>
          <p:nvPr/>
        </p:nvPicPr>
        <p:blipFill>
          <a:blip r:embed="rId3"/>
          <a:stretch>
            <a:fillRect/>
          </a:stretch>
        </p:blipFill>
        <p:spPr>
          <a:xfrm>
            <a:off x="-4340" y="228600"/>
            <a:ext cx="14305333" cy="8832504"/>
          </a:xfrm>
          <a:prstGeom prst="rect">
            <a:avLst/>
          </a:prstGeom>
        </p:spPr>
      </p:pic>
      <p:sp>
        <p:nvSpPr>
          <p:cNvPr id="12" name="Rectangle 11"/>
          <p:cNvSpPr/>
          <p:nvPr/>
        </p:nvSpPr>
        <p:spPr>
          <a:xfrm>
            <a:off x="7855778" y="4264732"/>
            <a:ext cx="609600" cy="2865588"/>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sp>
        <p:nvSpPr>
          <p:cNvPr id="13" name="TextBox 12"/>
          <p:cNvSpPr txBox="1"/>
          <p:nvPr/>
        </p:nvSpPr>
        <p:spPr>
          <a:xfrm>
            <a:off x="7332826" y="1831127"/>
            <a:ext cx="2667000" cy="923330"/>
          </a:xfrm>
          <a:prstGeom prst="rect">
            <a:avLst/>
          </a:prstGeom>
          <a:noFill/>
          <a:ln>
            <a:solidFill>
              <a:srgbClr val="FF0000"/>
            </a:solidFill>
          </a:ln>
        </p:spPr>
        <p:txBody>
          <a:bodyPr wrap="square" lIns="0" tIns="0" rIns="0" bIns="0" rtlCol="0" anchor="t">
            <a:spAutoFit/>
          </a:bodyPr>
          <a:lstStyle/>
          <a:p>
            <a:pPr algn="ctr"/>
            <a:r>
              <a:rPr lang="en-US" sz="2000" dirty="0">
                <a:solidFill>
                  <a:srgbClr val="0070C0"/>
                </a:solidFill>
              </a:rPr>
              <a:t>After review… </a:t>
            </a:r>
            <a:r>
              <a:rPr lang="en-US" sz="2000" i="1" dirty="0">
                <a:solidFill>
                  <a:srgbClr val="0070C0"/>
                </a:solidFill>
              </a:rPr>
              <a:t>deselect</a:t>
            </a:r>
            <a:r>
              <a:rPr lang="en-US" sz="2000" dirty="0">
                <a:solidFill>
                  <a:srgbClr val="0070C0"/>
                </a:solidFill>
              </a:rPr>
              <a:t> the lines which should not be </a:t>
            </a:r>
            <a:r>
              <a:rPr lang="en-US" sz="2000" dirty="0" smtClean="0">
                <a:solidFill>
                  <a:srgbClr val="0070C0"/>
                </a:solidFill>
              </a:rPr>
              <a:t>declared…</a:t>
            </a:r>
            <a:endParaRPr lang="en-US" sz="2000" dirty="0" smtClean="0">
              <a:solidFill>
                <a:schemeClr val="tx1">
                  <a:lumMod val="90000"/>
                  <a:lumOff val="10000"/>
                </a:schemeClr>
              </a:solidFill>
            </a:endParaRPr>
          </a:p>
        </p:txBody>
      </p:sp>
      <p:sp>
        <p:nvSpPr>
          <p:cNvPr id="14" name="TextBox 13"/>
          <p:cNvSpPr txBox="1"/>
          <p:nvPr/>
        </p:nvSpPr>
        <p:spPr>
          <a:xfrm>
            <a:off x="10799926" y="3077493"/>
            <a:ext cx="1759600" cy="307777"/>
          </a:xfrm>
          <a:prstGeom prst="rect">
            <a:avLst/>
          </a:prstGeom>
          <a:noFill/>
          <a:ln>
            <a:solidFill>
              <a:srgbClr val="FF0000"/>
            </a:solidFill>
          </a:ln>
        </p:spPr>
        <p:txBody>
          <a:bodyPr wrap="square" lIns="0" tIns="0" rIns="0" bIns="0" rtlCol="0" anchor="t">
            <a:spAutoFit/>
          </a:bodyPr>
          <a:lstStyle/>
          <a:p>
            <a:pPr algn="ctr"/>
            <a:r>
              <a:rPr lang="en-US" sz="2000" dirty="0" smtClean="0">
                <a:solidFill>
                  <a:srgbClr val="0070C0"/>
                </a:solidFill>
              </a:rPr>
              <a:t>…and push…</a:t>
            </a:r>
            <a:endParaRPr lang="en-US" sz="2000" dirty="0" smtClean="0">
              <a:solidFill>
                <a:schemeClr val="tx1">
                  <a:lumMod val="90000"/>
                  <a:lumOff val="10000"/>
                </a:schemeClr>
              </a:solidFill>
            </a:endParaRPr>
          </a:p>
        </p:txBody>
      </p:sp>
      <p:cxnSp>
        <p:nvCxnSpPr>
          <p:cNvPr id="15" name="Straight Arrow Connector 14"/>
          <p:cNvCxnSpPr/>
          <p:nvPr/>
        </p:nvCxnSpPr>
        <p:spPr>
          <a:xfrm flipH="1">
            <a:off x="8281194" y="2590800"/>
            <a:ext cx="1371600" cy="3352800"/>
          </a:xfrm>
          <a:prstGeom prst="straightConnector1">
            <a:avLst/>
          </a:prstGeom>
          <a:ln w="254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p:nvPicPr>
        <p:blipFill>
          <a:blip r:embed="rId4"/>
          <a:stretch>
            <a:fillRect/>
          </a:stretch>
        </p:blipFill>
        <p:spPr>
          <a:xfrm>
            <a:off x="10458027" y="1106097"/>
            <a:ext cx="3848100" cy="304800"/>
          </a:xfrm>
          <a:prstGeom prst="rect">
            <a:avLst/>
          </a:prstGeom>
        </p:spPr>
      </p:pic>
      <p:cxnSp>
        <p:nvCxnSpPr>
          <p:cNvPr id="17" name="Straight Arrow Connector 16"/>
          <p:cNvCxnSpPr/>
          <p:nvPr/>
        </p:nvCxnSpPr>
        <p:spPr>
          <a:xfrm flipV="1">
            <a:off x="12111305" y="1295400"/>
            <a:ext cx="1122889" cy="1806927"/>
          </a:xfrm>
          <a:prstGeom prst="straightConnector1">
            <a:avLst/>
          </a:prstGeom>
          <a:ln w="254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292167"/>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style.rotation</p:attrName>
                                        </p:attrNameLst>
                                      </p:cBhvr>
                                      <p:tavLst>
                                        <p:tav tm="0">
                                          <p:val>
                                            <p:fltVal val="90"/>
                                          </p:val>
                                        </p:tav>
                                        <p:tav tm="100000">
                                          <p:val>
                                            <p:fltVal val="0"/>
                                          </p:val>
                                        </p:tav>
                                      </p:tavLst>
                                    </p:anim>
                                    <p:animEffect transition="in" filter="fade">
                                      <p:cBhvr>
                                        <p:cTn id="16" dur="1000"/>
                                        <p:tgtEl>
                                          <p:spTgt spid="15"/>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1000" fill="hold"/>
                                        <p:tgtEl>
                                          <p:spTgt spid="14"/>
                                        </p:tgtEl>
                                        <p:attrNameLst>
                                          <p:attrName>ppt_w</p:attrName>
                                        </p:attrNameLst>
                                      </p:cBhvr>
                                      <p:tavLst>
                                        <p:tav tm="0">
                                          <p:val>
                                            <p:fltVal val="0"/>
                                          </p:val>
                                        </p:tav>
                                        <p:tav tm="100000">
                                          <p:val>
                                            <p:strVal val="#ppt_w"/>
                                          </p:val>
                                        </p:tav>
                                      </p:tavLst>
                                    </p:anim>
                                    <p:anim calcmode="lin" valueType="num">
                                      <p:cBhvr>
                                        <p:cTn id="28" dur="1000" fill="hold"/>
                                        <p:tgtEl>
                                          <p:spTgt spid="14"/>
                                        </p:tgtEl>
                                        <p:attrNameLst>
                                          <p:attrName>ppt_h</p:attrName>
                                        </p:attrNameLst>
                                      </p:cBhvr>
                                      <p:tavLst>
                                        <p:tav tm="0">
                                          <p:val>
                                            <p:fltVal val="0"/>
                                          </p:val>
                                        </p:tav>
                                        <p:tav tm="100000">
                                          <p:val>
                                            <p:strVal val="#ppt_h"/>
                                          </p:val>
                                        </p:tav>
                                      </p:tavLst>
                                    </p:anim>
                                    <p:anim calcmode="lin" valueType="num">
                                      <p:cBhvr>
                                        <p:cTn id="29" dur="1000" fill="hold"/>
                                        <p:tgtEl>
                                          <p:spTgt spid="14"/>
                                        </p:tgtEl>
                                        <p:attrNameLst>
                                          <p:attrName>style.rotation</p:attrName>
                                        </p:attrNameLst>
                                      </p:cBhvr>
                                      <p:tavLst>
                                        <p:tav tm="0">
                                          <p:val>
                                            <p:fltVal val="90"/>
                                          </p:val>
                                        </p:tav>
                                        <p:tav tm="100000">
                                          <p:val>
                                            <p:fltVal val="0"/>
                                          </p:val>
                                        </p:tav>
                                      </p:tavLst>
                                    </p:anim>
                                    <p:animEffect transition="in" filter="fade">
                                      <p:cBhvr>
                                        <p:cTn id="30" dur="1000"/>
                                        <p:tgtEl>
                                          <p:spTgt spid="14"/>
                                        </p:tgtEl>
                                      </p:cBhvr>
                                    </p:animEffect>
                                  </p:childTnLst>
                                </p:cTn>
                              </p:par>
                              <p:par>
                                <p:cTn id="31" presetID="31"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fltVal val="0"/>
                                          </p:val>
                                        </p:tav>
                                        <p:tav tm="100000">
                                          <p:val>
                                            <p:strVal val="#ppt_w"/>
                                          </p:val>
                                        </p:tav>
                                      </p:tavLst>
                                    </p:anim>
                                    <p:anim calcmode="lin" valueType="num">
                                      <p:cBhvr>
                                        <p:cTn id="34" dur="1000" fill="hold"/>
                                        <p:tgtEl>
                                          <p:spTgt spid="17"/>
                                        </p:tgtEl>
                                        <p:attrNameLst>
                                          <p:attrName>ppt_h</p:attrName>
                                        </p:attrNameLst>
                                      </p:cBhvr>
                                      <p:tavLst>
                                        <p:tav tm="0">
                                          <p:val>
                                            <p:fltVal val="0"/>
                                          </p:val>
                                        </p:tav>
                                        <p:tav tm="100000">
                                          <p:val>
                                            <p:strVal val="#ppt_h"/>
                                          </p:val>
                                        </p:tav>
                                      </p:tavLst>
                                    </p:anim>
                                    <p:anim calcmode="lin" valueType="num">
                                      <p:cBhvr>
                                        <p:cTn id="35" dur="1000" fill="hold"/>
                                        <p:tgtEl>
                                          <p:spTgt spid="17"/>
                                        </p:tgtEl>
                                        <p:attrNameLst>
                                          <p:attrName>style.rotation</p:attrName>
                                        </p:attrNameLst>
                                      </p:cBhvr>
                                      <p:tavLst>
                                        <p:tav tm="0">
                                          <p:val>
                                            <p:fltVal val="90"/>
                                          </p:val>
                                        </p:tav>
                                        <p:tav tm="100000">
                                          <p:val>
                                            <p:fltVal val="0"/>
                                          </p:val>
                                        </p:tav>
                                      </p:tavLst>
                                    </p:anim>
                                    <p:animEffect transition="in" filter="fade">
                                      <p:cBhvr>
                                        <p:cTn id="3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5" name="Content Placeholder 4"/>
          <p:cNvSpPr>
            <a:spLocks noGrp="1"/>
          </p:cNvSpPr>
          <p:nvPr>
            <p:ph sz="quarter" idx="10"/>
          </p:nvPr>
        </p:nvSpPr>
        <p:spPr/>
        <p:txBody>
          <a:bodyPr/>
          <a:lstStyle/>
          <a:p>
            <a:endParaRPr lang="en-US" dirty="0" smtClean="0"/>
          </a:p>
          <a:p>
            <a:pPr lvl="1"/>
            <a:r>
              <a:rPr lang="en-US" sz="3200" dirty="0"/>
              <a:t>Context </a:t>
            </a:r>
            <a:endParaRPr lang="en-US" sz="3200" dirty="0" smtClean="0"/>
          </a:p>
          <a:p>
            <a:pPr lvl="1"/>
            <a:endParaRPr lang="en-US" sz="3200" dirty="0"/>
          </a:p>
          <a:p>
            <a:pPr lvl="1"/>
            <a:r>
              <a:rPr lang="en-US" sz="3200" dirty="0" smtClean="0"/>
              <a:t>Requirements</a:t>
            </a:r>
          </a:p>
          <a:p>
            <a:pPr lvl="1"/>
            <a:endParaRPr lang="en-US" sz="3200" dirty="0"/>
          </a:p>
          <a:p>
            <a:pPr lvl="1"/>
            <a:r>
              <a:rPr lang="en-US" sz="3200" dirty="0" smtClean="0"/>
              <a:t>Setup</a:t>
            </a:r>
          </a:p>
          <a:p>
            <a:pPr lvl="1"/>
            <a:endParaRPr lang="en-US" sz="3200" dirty="0"/>
          </a:p>
          <a:p>
            <a:pPr lvl="1"/>
            <a:r>
              <a:rPr lang="en-US" sz="3200" dirty="0" smtClean="0"/>
              <a:t>Process</a:t>
            </a:r>
            <a:br>
              <a:rPr lang="en-US" sz="3200" dirty="0" smtClean="0"/>
            </a:br>
            <a:endParaRPr lang="en-US" sz="3200" dirty="0" smtClean="0"/>
          </a:p>
          <a:p>
            <a:pPr lvl="1"/>
            <a:r>
              <a:rPr lang="en-US" sz="3200" dirty="0" smtClean="0"/>
              <a:t>Overview GL Postings</a:t>
            </a:r>
            <a:r>
              <a:rPr lang="en-US" sz="3200" dirty="0"/>
              <a:t/>
            </a:r>
            <a:br>
              <a:rPr lang="en-US" sz="3200" dirty="0"/>
            </a:br>
            <a:endParaRPr lang="en-US" sz="3200" dirty="0"/>
          </a:p>
        </p:txBody>
      </p:sp>
    </p:spTree>
    <p:extLst>
      <p:ext uri="{BB962C8B-B14F-4D97-AF65-F5344CB8AC3E}">
        <p14:creationId xmlns:p14="http://schemas.microsoft.com/office/powerpoint/2010/main" val="329177553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2446948" cy="6367276"/>
          </a:xfrm>
        </p:spPr>
        <p:txBody>
          <a:bodyPr>
            <a:normAutofit/>
          </a:bodyPr>
          <a:lstStyle/>
          <a:p>
            <a:pPr marL="0" indent="0">
              <a:buNone/>
            </a:pPr>
            <a:endParaRPr lang="en-US" dirty="0"/>
          </a:p>
          <a:p>
            <a:pPr marL="0" indent="0">
              <a:buNone/>
            </a:pPr>
            <a:endParaRPr lang="en-US" dirty="0" smtClean="0"/>
          </a:p>
          <a:p>
            <a:r>
              <a:rPr lang="en-US" dirty="0"/>
              <a:t>After pushing the “Processing Bad Debt Relief”-button…</a:t>
            </a:r>
          </a:p>
          <a:p>
            <a:pPr marL="0" indent="0">
              <a:buNone/>
            </a:pPr>
            <a:endParaRPr lang="en-US" dirty="0"/>
          </a:p>
          <a:p>
            <a:pPr marL="0" indent="0">
              <a:buNone/>
            </a:pPr>
            <a:r>
              <a:rPr lang="en-US" dirty="0"/>
              <a:t>The end user can simulate the result….</a:t>
            </a:r>
          </a:p>
          <a:p>
            <a:pPr marL="0" indent="0">
              <a:buNone/>
            </a:pPr>
            <a:endParaRPr lang="en-US" dirty="0"/>
          </a:p>
          <a:p>
            <a:pPr marL="0" indent="0">
              <a:buNone/>
            </a:pPr>
            <a:r>
              <a:rPr lang="en-US" dirty="0"/>
              <a:t>   </a:t>
            </a:r>
          </a:p>
          <a:p>
            <a:pPr marL="0" indent="0">
              <a:buNone/>
            </a:pPr>
            <a:endParaRPr lang="en-US" dirty="0" smtClean="0"/>
          </a:p>
          <a:p>
            <a:pPr lvl="1"/>
            <a:endParaRPr lang="en-US" dirty="0" smtClean="0"/>
          </a:p>
        </p:txBody>
      </p:sp>
      <p:pic>
        <p:nvPicPr>
          <p:cNvPr id="5" name="Picture 4"/>
          <p:cNvPicPr>
            <a:picLocks noChangeAspect="1"/>
          </p:cNvPicPr>
          <p:nvPr/>
        </p:nvPicPr>
        <p:blipFill>
          <a:blip r:embed="rId3"/>
          <a:stretch>
            <a:fillRect/>
          </a:stretch>
        </p:blipFill>
        <p:spPr>
          <a:xfrm>
            <a:off x="280194" y="-1"/>
            <a:ext cx="14706600" cy="9121021"/>
          </a:xfrm>
          <a:prstGeom prst="rect">
            <a:avLst/>
          </a:prstGeom>
        </p:spPr>
      </p:pic>
      <p:pic>
        <p:nvPicPr>
          <p:cNvPr id="13" name="Picture 12"/>
          <p:cNvPicPr>
            <a:picLocks noChangeAspect="1"/>
          </p:cNvPicPr>
          <p:nvPr/>
        </p:nvPicPr>
        <p:blipFill>
          <a:blip r:embed="rId4"/>
          <a:stretch>
            <a:fillRect/>
          </a:stretch>
        </p:blipFill>
        <p:spPr>
          <a:xfrm>
            <a:off x="5529273" y="2054939"/>
            <a:ext cx="5848350" cy="6057900"/>
          </a:xfrm>
          <a:prstGeom prst="rect">
            <a:avLst/>
          </a:prstGeom>
        </p:spPr>
      </p:pic>
      <p:cxnSp>
        <p:nvCxnSpPr>
          <p:cNvPr id="14" name="Straight Arrow Connector 13"/>
          <p:cNvCxnSpPr/>
          <p:nvPr/>
        </p:nvCxnSpPr>
        <p:spPr>
          <a:xfrm flipH="1" flipV="1">
            <a:off x="6147594" y="2815830"/>
            <a:ext cx="4611709" cy="2702742"/>
          </a:xfrm>
          <a:prstGeom prst="straightConnector1">
            <a:avLst/>
          </a:prstGeom>
          <a:ln w="254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0026421" y="5513436"/>
            <a:ext cx="1676400" cy="492443"/>
          </a:xfrm>
          <a:prstGeom prst="rect">
            <a:avLst/>
          </a:prstGeom>
          <a:noFill/>
          <a:ln>
            <a:solidFill>
              <a:srgbClr val="FF0000"/>
            </a:solidFill>
          </a:ln>
        </p:spPr>
        <p:txBody>
          <a:bodyPr wrap="square" lIns="0" tIns="0" rIns="0" bIns="0" rtlCol="0" anchor="t">
            <a:spAutoFit/>
          </a:bodyPr>
          <a:lstStyle/>
          <a:p>
            <a:pPr algn="ctr"/>
            <a:r>
              <a:rPr lang="en-US" sz="3200" dirty="0" smtClean="0">
                <a:solidFill>
                  <a:srgbClr val="0070C0"/>
                </a:solidFill>
              </a:rPr>
              <a:t>Simulate</a:t>
            </a:r>
          </a:p>
        </p:txBody>
      </p:sp>
      <p:cxnSp>
        <p:nvCxnSpPr>
          <p:cNvPr id="17" name="Straight Arrow Connector 16"/>
          <p:cNvCxnSpPr>
            <a:stCxn id="15" idx="2"/>
          </p:cNvCxnSpPr>
          <p:nvPr/>
        </p:nvCxnSpPr>
        <p:spPr>
          <a:xfrm flipH="1">
            <a:off x="6680995" y="6005879"/>
            <a:ext cx="4183626" cy="1576021"/>
          </a:xfrm>
          <a:prstGeom prst="straightConnector1">
            <a:avLst/>
          </a:prstGeom>
          <a:ln w="254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5537994" y="7268980"/>
            <a:ext cx="1447800" cy="68580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ln>
                <a:solidFill>
                  <a:srgbClr val="FF0000"/>
                </a:solidFill>
              </a:ln>
            </a:endParaRPr>
          </a:p>
        </p:txBody>
      </p:sp>
      <p:sp>
        <p:nvSpPr>
          <p:cNvPr id="24" name="Rectangle 23"/>
          <p:cNvSpPr/>
          <p:nvPr/>
        </p:nvSpPr>
        <p:spPr>
          <a:xfrm>
            <a:off x="5644754" y="2741950"/>
            <a:ext cx="617140" cy="228599"/>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spTree>
    <p:extLst>
      <p:ext uri="{BB962C8B-B14F-4D97-AF65-F5344CB8AC3E}">
        <p14:creationId xmlns:p14="http://schemas.microsoft.com/office/powerpoint/2010/main" val="4002884401"/>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000" fill="hold"/>
                                        <p:tgtEl>
                                          <p:spTgt spid="13"/>
                                        </p:tgtEl>
                                        <p:attrNameLst>
                                          <p:attrName>ppt_w</p:attrName>
                                        </p:attrNameLst>
                                      </p:cBhvr>
                                      <p:tavLst>
                                        <p:tav tm="0">
                                          <p:val>
                                            <p:fltVal val="0"/>
                                          </p:val>
                                        </p:tav>
                                        <p:tav tm="100000">
                                          <p:val>
                                            <p:strVal val="#ppt_w"/>
                                          </p:val>
                                        </p:tav>
                                      </p:tavLst>
                                    </p:anim>
                                    <p:anim calcmode="lin" valueType="num">
                                      <p:cBhvr>
                                        <p:cTn id="16" dur="1000" fill="hold"/>
                                        <p:tgtEl>
                                          <p:spTgt spid="13"/>
                                        </p:tgtEl>
                                        <p:attrNameLst>
                                          <p:attrName>ppt_h</p:attrName>
                                        </p:attrNameLst>
                                      </p:cBhvr>
                                      <p:tavLst>
                                        <p:tav tm="0">
                                          <p:val>
                                            <p:fltVal val="0"/>
                                          </p:val>
                                        </p:tav>
                                        <p:tav tm="100000">
                                          <p:val>
                                            <p:strVal val="#ppt_h"/>
                                          </p:val>
                                        </p:tav>
                                      </p:tavLst>
                                    </p:anim>
                                    <p:anim calcmode="lin" valueType="num">
                                      <p:cBhvr>
                                        <p:cTn id="17" dur="1000" fill="hold"/>
                                        <p:tgtEl>
                                          <p:spTgt spid="13"/>
                                        </p:tgtEl>
                                        <p:attrNameLst>
                                          <p:attrName>style.rotation</p:attrName>
                                        </p:attrNameLst>
                                      </p:cBhvr>
                                      <p:tavLst>
                                        <p:tav tm="0">
                                          <p:val>
                                            <p:fltVal val="90"/>
                                          </p:val>
                                        </p:tav>
                                        <p:tav tm="100000">
                                          <p:val>
                                            <p:fltVal val="0"/>
                                          </p:val>
                                        </p:tav>
                                      </p:tavLst>
                                    </p:anim>
                                    <p:animEffect transition="in" filter="fade">
                                      <p:cBhvr>
                                        <p:cTn id="18" dur="10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ppt_w</p:attrName>
                                        </p:attrNameLst>
                                      </p:cBhvr>
                                      <p:tavLst>
                                        <p:tav tm="0">
                                          <p:val>
                                            <p:fltVal val="0"/>
                                          </p:val>
                                        </p:tav>
                                        <p:tav tm="100000">
                                          <p:val>
                                            <p:strVal val="#ppt_w"/>
                                          </p:val>
                                        </p:tav>
                                      </p:tavLst>
                                    </p:anim>
                                    <p:anim calcmode="lin" valueType="num">
                                      <p:cBhvr>
                                        <p:cTn id="24" dur="1000" fill="hold"/>
                                        <p:tgtEl>
                                          <p:spTgt spid="15"/>
                                        </p:tgtEl>
                                        <p:attrNameLst>
                                          <p:attrName>ppt_h</p:attrName>
                                        </p:attrNameLst>
                                      </p:cBhvr>
                                      <p:tavLst>
                                        <p:tav tm="0">
                                          <p:val>
                                            <p:fltVal val="0"/>
                                          </p:val>
                                        </p:tav>
                                        <p:tav tm="100000">
                                          <p:val>
                                            <p:strVal val="#ppt_h"/>
                                          </p:val>
                                        </p:tav>
                                      </p:tavLst>
                                    </p:anim>
                                    <p:anim calcmode="lin" valueType="num">
                                      <p:cBhvr>
                                        <p:cTn id="25" dur="1000" fill="hold"/>
                                        <p:tgtEl>
                                          <p:spTgt spid="15"/>
                                        </p:tgtEl>
                                        <p:attrNameLst>
                                          <p:attrName>style.rotation</p:attrName>
                                        </p:attrNameLst>
                                      </p:cBhvr>
                                      <p:tavLst>
                                        <p:tav tm="0">
                                          <p:val>
                                            <p:fltVal val="90"/>
                                          </p:val>
                                        </p:tav>
                                        <p:tav tm="100000">
                                          <p:val>
                                            <p:fltVal val="0"/>
                                          </p:val>
                                        </p:tav>
                                      </p:tavLst>
                                    </p:anim>
                                    <p:animEffect transition="in" filter="fade">
                                      <p:cBhvr>
                                        <p:cTn id="26" dur="1000"/>
                                        <p:tgtEl>
                                          <p:spTgt spid="15"/>
                                        </p:tgtEl>
                                      </p:cBhvr>
                                    </p:animEffect>
                                  </p:childTnLst>
                                </p:cTn>
                              </p:par>
                              <p:par>
                                <p:cTn id="27" presetID="31"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1000" fill="hold"/>
                                        <p:tgtEl>
                                          <p:spTgt spid="17"/>
                                        </p:tgtEl>
                                        <p:attrNameLst>
                                          <p:attrName>ppt_w</p:attrName>
                                        </p:attrNameLst>
                                      </p:cBhvr>
                                      <p:tavLst>
                                        <p:tav tm="0">
                                          <p:val>
                                            <p:fltVal val="0"/>
                                          </p:val>
                                        </p:tav>
                                        <p:tav tm="100000">
                                          <p:val>
                                            <p:strVal val="#ppt_w"/>
                                          </p:val>
                                        </p:tav>
                                      </p:tavLst>
                                    </p:anim>
                                    <p:anim calcmode="lin" valueType="num">
                                      <p:cBhvr>
                                        <p:cTn id="30" dur="1000" fill="hold"/>
                                        <p:tgtEl>
                                          <p:spTgt spid="17"/>
                                        </p:tgtEl>
                                        <p:attrNameLst>
                                          <p:attrName>ppt_h</p:attrName>
                                        </p:attrNameLst>
                                      </p:cBhvr>
                                      <p:tavLst>
                                        <p:tav tm="0">
                                          <p:val>
                                            <p:fltVal val="0"/>
                                          </p:val>
                                        </p:tav>
                                        <p:tav tm="100000">
                                          <p:val>
                                            <p:strVal val="#ppt_h"/>
                                          </p:val>
                                        </p:tav>
                                      </p:tavLst>
                                    </p:anim>
                                    <p:anim calcmode="lin" valueType="num">
                                      <p:cBhvr>
                                        <p:cTn id="31" dur="1000" fill="hold"/>
                                        <p:tgtEl>
                                          <p:spTgt spid="17"/>
                                        </p:tgtEl>
                                        <p:attrNameLst>
                                          <p:attrName>style.rotation</p:attrName>
                                        </p:attrNameLst>
                                      </p:cBhvr>
                                      <p:tavLst>
                                        <p:tav tm="0">
                                          <p:val>
                                            <p:fltVal val="90"/>
                                          </p:val>
                                        </p:tav>
                                        <p:tav tm="100000">
                                          <p:val>
                                            <p:fltVal val="0"/>
                                          </p:val>
                                        </p:tav>
                                      </p:tavLst>
                                    </p:anim>
                                    <p:animEffect transition="in" filter="fade">
                                      <p:cBhvr>
                                        <p:cTn id="32" dur="1000"/>
                                        <p:tgtEl>
                                          <p:spTgt spid="17"/>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1000" fill="hold"/>
                                        <p:tgtEl>
                                          <p:spTgt spid="23"/>
                                        </p:tgtEl>
                                        <p:attrNameLst>
                                          <p:attrName>ppt_w</p:attrName>
                                        </p:attrNameLst>
                                      </p:cBhvr>
                                      <p:tavLst>
                                        <p:tav tm="0">
                                          <p:val>
                                            <p:fltVal val="0"/>
                                          </p:val>
                                        </p:tav>
                                        <p:tav tm="100000">
                                          <p:val>
                                            <p:strVal val="#ppt_w"/>
                                          </p:val>
                                        </p:tav>
                                      </p:tavLst>
                                    </p:anim>
                                    <p:anim calcmode="lin" valueType="num">
                                      <p:cBhvr>
                                        <p:cTn id="36" dur="1000" fill="hold"/>
                                        <p:tgtEl>
                                          <p:spTgt spid="23"/>
                                        </p:tgtEl>
                                        <p:attrNameLst>
                                          <p:attrName>ppt_h</p:attrName>
                                        </p:attrNameLst>
                                      </p:cBhvr>
                                      <p:tavLst>
                                        <p:tav tm="0">
                                          <p:val>
                                            <p:fltVal val="0"/>
                                          </p:val>
                                        </p:tav>
                                        <p:tav tm="100000">
                                          <p:val>
                                            <p:strVal val="#ppt_h"/>
                                          </p:val>
                                        </p:tav>
                                      </p:tavLst>
                                    </p:anim>
                                    <p:anim calcmode="lin" valueType="num">
                                      <p:cBhvr>
                                        <p:cTn id="37" dur="1000" fill="hold"/>
                                        <p:tgtEl>
                                          <p:spTgt spid="23"/>
                                        </p:tgtEl>
                                        <p:attrNameLst>
                                          <p:attrName>style.rotation</p:attrName>
                                        </p:attrNameLst>
                                      </p:cBhvr>
                                      <p:tavLst>
                                        <p:tav tm="0">
                                          <p:val>
                                            <p:fltVal val="90"/>
                                          </p:val>
                                        </p:tav>
                                        <p:tav tm="100000">
                                          <p:val>
                                            <p:fltVal val="0"/>
                                          </p:val>
                                        </p:tav>
                                      </p:tavLst>
                                    </p:anim>
                                    <p:animEffect transition="in" filter="fade">
                                      <p:cBhvr>
                                        <p:cTn id="38" dur="10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1000" fill="hold"/>
                                        <p:tgtEl>
                                          <p:spTgt spid="14"/>
                                        </p:tgtEl>
                                        <p:attrNameLst>
                                          <p:attrName>ppt_w</p:attrName>
                                        </p:attrNameLst>
                                      </p:cBhvr>
                                      <p:tavLst>
                                        <p:tav tm="0">
                                          <p:val>
                                            <p:fltVal val="0"/>
                                          </p:val>
                                        </p:tav>
                                        <p:tav tm="100000">
                                          <p:val>
                                            <p:strVal val="#ppt_w"/>
                                          </p:val>
                                        </p:tav>
                                      </p:tavLst>
                                    </p:anim>
                                    <p:anim calcmode="lin" valueType="num">
                                      <p:cBhvr>
                                        <p:cTn id="44" dur="1000" fill="hold"/>
                                        <p:tgtEl>
                                          <p:spTgt spid="14"/>
                                        </p:tgtEl>
                                        <p:attrNameLst>
                                          <p:attrName>ppt_h</p:attrName>
                                        </p:attrNameLst>
                                      </p:cBhvr>
                                      <p:tavLst>
                                        <p:tav tm="0">
                                          <p:val>
                                            <p:fltVal val="0"/>
                                          </p:val>
                                        </p:tav>
                                        <p:tav tm="100000">
                                          <p:val>
                                            <p:strVal val="#ppt_h"/>
                                          </p:val>
                                        </p:tav>
                                      </p:tavLst>
                                    </p:anim>
                                    <p:anim calcmode="lin" valueType="num">
                                      <p:cBhvr>
                                        <p:cTn id="45" dur="1000" fill="hold"/>
                                        <p:tgtEl>
                                          <p:spTgt spid="14"/>
                                        </p:tgtEl>
                                        <p:attrNameLst>
                                          <p:attrName>style.rotation</p:attrName>
                                        </p:attrNameLst>
                                      </p:cBhvr>
                                      <p:tavLst>
                                        <p:tav tm="0">
                                          <p:val>
                                            <p:fltVal val="90"/>
                                          </p:val>
                                        </p:tav>
                                        <p:tav tm="100000">
                                          <p:val>
                                            <p:fltVal val="0"/>
                                          </p:val>
                                        </p:tav>
                                      </p:tavLst>
                                    </p:anim>
                                    <p:animEffect transition="in" filter="fade">
                                      <p:cBhvr>
                                        <p:cTn id="46" dur="1000"/>
                                        <p:tgtEl>
                                          <p:spTgt spid="14"/>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1000" fill="hold"/>
                                        <p:tgtEl>
                                          <p:spTgt spid="24"/>
                                        </p:tgtEl>
                                        <p:attrNameLst>
                                          <p:attrName>ppt_w</p:attrName>
                                        </p:attrNameLst>
                                      </p:cBhvr>
                                      <p:tavLst>
                                        <p:tav tm="0">
                                          <p:val>
                                            <p:fltVal val="0"/>
                                          </p:val>
                                        </p:tav>
                                        <p:tav tm="100000">
                                          <p:val>
                                            <p:strVal val="#ppt_w"/>
                                          </p:val>
                                        </p:tav>
                                      </p:tavLst>
                                    </p:anim>
                                    <p:anim calcmode="lin" valueType="num">
                                      <p:cBhvr>
                                        <p:cTn id="50" dur="1000" fill="hold"/>
                                        <p:tgtEl>
                                          <p:spTgt spid="24"/>
                                        </p:tgtEl>
                                        <p:attrNameLst>
                                          <p:attrName>ppt_h</p:attrName>
                                        </p:attrNameLst>
                                      </p:cBhvr>
                                      <p:tavLst>
                                        <p:tav tm="0">
                                          <p:val>
                                            <p:fltVal val="0"/>
                                          </p:val>
                                        </p:tav>
                                        <p:tav tm="100000">
                                          <p:val>
                                            <p:strVal val="#ppt_h"/>
                                          </p:val>
                                        </p:tav>
                                      </p:tavLst>
                                    </p:anim>
                                    <p:anim calcmode="lin" valueType="num">
                                      <p:cBhvr>
                                        <p:cTn id="51" dur="1000" fill="hold"/>
                                        <p:tgtEl>
                                          <p:spTgt spid="24"/>
                                        </p:tgtEl>
                                        <p:attrNameLst>
                                          <p:attrName>style.rotation</p:attrName>
                                        </p:attrNameLst>
                                      </p:cBhvr>
                                      <p:tavLst>
                                        <p:tav tm="0">
                                          <p:val>
                                            <p:fltVal val="90"/>
                                          </p:val>
                                        </p:tav>
                                        <p:tav tm="100000">
                                          <p:val>
                                            <p:fltVal val="0"/>
                                          </p:val>
                                        </p:tav>
                                      </p:tavLst>
                                    </p:anim>
                                    <p:animEffect transition="in" filter="fade">
                                      <p:cBhvr>
                                        <p:cTn id="5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P spid="2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2446948" cy="6367276"/>
          </a:xfrm>
        </p:spPr>
        <p:txBody>
          <a:bodyPr>
            <a:normAutofit/>
          </a:bodyPr>
          <a:lstStyle/>
          <a:p>
            <a:endParaRPr lang="en-US" dirty="0" smtClean="0"/>
          </a:p>
          <a:p>
            <a:endParaRPr lang="en-US" dirty="0" smtClean="0"/>
          </a:p>
          <a:p>
            <a:endParaRPr lang="en-US" dirty="0"/>
          </a:p>
          <a:p>
            <a:r>
              <a:rPr lang="en-US" dirty="0" smtClean="0"/>
              <a:t>The Bad Debt Relief simulation report is generated…</a:t>
            </a:r>
          </a:p>
          <a:p>
            <a:endParaRPr lang="en-US" dirty="0"/>
          </a:p>
          <a:p>
            <a:pPr marL="0" indent="0">
              <a:buNone/>
            </a:pPr>
            <a:endParaRPr lang="en-US" dirty="0" smtClean="0"/>
          </a:p>
          <a:p>
            <a:endParaRPr lang="en-US" dirty="0"/>
          </a:p>
          <a:p>
            <a:pPr marL="0" indent="0">
              <a:buNone/>
            </a:pPr>
            <a:endParaRPr lang="en-US" dirty="0" smtClean="0"/>
          </a:p>
          <a:p>
            <a:pPr lvl="1"/>
            <a:endParaRPr lang="en-US" dirty="0" smtClean="0"/>
          </a:p>
        </p:txBody>
      </p:sp>
      <p:pic>
        <p:nvPicPr>
          <p:cNvPr id="11" name="Picture 10"/>
          <p:cNvPicPr>
            <a:picLocks noChangeAspect="1"/>
          </p:cNvPicPr>
          <p:nvPr/>
        </p:nvPicPr>
        <p:blipFill>
          <a:blip r:embed="rId3"/>
          <a:stretch>
            <a:fillRect/>
          </a:stretch>
        </p:blipFill>
        <p:spPr>
          <a:xfrm>
            <a:off x="280194" y="50934"/>
            <a:ext cx="12801600" cy="9092388"/>
          </a:xfrm>
          <a:prstGeom prst="rect">
            <a:avLst/>
          </a:prstGeom>
        </p:spPr>
      </p:pic>
      <p:sp>
        <p:nvSpPr>
          <p:cNvPr id="15" name="Rectangle 14"/>
          <p:cNvSpPr/>
          <p:nvPr/>
        </p:nvSpPr>
        <p:spPr>
          <a:xfrm>
            <a:off x="8812734" y="5047073"/>
            <a:ext cx="1295400" cy="397246"/>
          </a:xfrm>
          <a:prstGeom prst="rect">
            <a:avLst/>
          </a:prstGeom>
          <a:no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cxnSp>
        <p:nvCxnSpPr>
          <p:cNvPr id="18" name="Straight Arrow Connector 17"/>
          <p:cNvCxnSpPr/>
          <p:nvPr/>
        </p:nvCxnSpPr>
        <p:spPr>
          <a:xfrm flipV="1">
            <a:off x="9578717" y="3041672"/>
            <a:ext cx="1187677" cy="2220066"/>
          </a:xfrm>
          <a:prstGeom prst="straightConnector1">
            <a:avLst/>
          </a:prstGeom>
          <a:ln w="158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9776759" y="2586563"/>
            <a:ext cx="3106993" cy="615553"/>
          </a:xfrm>
          <a:prstGeom prst="rect">
            <a:avLst/>
          </a:prstGeom>
          <a:noFill/>
          <a:ln>
            <a:solidFill>
              <a:srgbClr val="FF0000"/>
            </a:solidFill>
          </a:ln>
        </p:spPr>
        <p:txBody>
          <a:bodyPr wrap="square" lIns="0" tIns="0" rIns="0" bIns="0" rtlCol="0" anchor="t">
            <a:spAutoFit/>
          </a:bodyPr>
          <a:lstStyle/>
          <a:p>
            <a:pPr algn="ctr"/>
            <a:r>
              <a:rPr lang="en-US" sz="2000" dirty="0" smtClean="0">
                <a:solidFill>
                  <a:srgbClr val="0070C0"/>
                </a:solidFill>
              </a:rPr>
              <a:t>Setup in ACR Parameter session</a:t>
            </a:r>
          </a:p>
        </p:txBody>
      </p:sp>
      <p:sp>
        <p:nvSpPr>
          <p:cNvPr id="20" name="Rectangle 19"/>
          <p:cNvSpPr/>
          <p:nvPr/>
        </p:nvSpPr>
        <p:spPr>
          <a:xfrm>
            <a:off x="7262159" y="5079157"/>
            <a:ext cx="1400035" cy="365162"/>
          </a:xfrm>
          <a:prstGeom prst="rect">
            <a:avLst/>
          </a:prstGeom>
          <a:no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cxnSp>
        <p:nvCxnSpPr>
          <p:cNvPr id="21" name="Straight Arrow Connector 20"/>
          <p:cNvCxnSpPr/>
          <p:nvPr/>
        </p:nvCxnSpPr>
        <p:spPr>
          <a:xfrm rot="10800000" flipH="1">
            <a:off x="8354581" y="2991697"/>
            <a:ext cx="2351858" cy="2270041"/>
          </a:xfrm>
          <a:prstGeom prst="straightConnector1">
            <a:avLst/>
          </a:prstGeom>
          <a:ln w="158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rot="20700000">
            <a:off x="5329157" y="4621782"/>
            <a:ext cx="3619500" cy="615553"/>
          </a:xfrm>
          <a:prstGeom prst="rect">
            <a:avLst/>
          </a:prstGeom>
          <a:gradFill>
            <a:gsLst>
              <a:gs pos="0">
                <a:srgbClr val="92D050"/>
              </a:gs>
              <a:gs pos="74000">
                <a:schemeClr val="accent1">
                  <a:lumMod val="45000"/>
                  <a:lumOff val="55000"/>
                </a:schemeClr>
              </a:gs>
              <a:gs pos="83000">
                <a:schemeClr val="accent1">
                  <a:lumMod val="45000"/>
                  <a:lumOff val="55000"/>
                </a:schemeClr>
              </a:gs>
              <a:gs pos="100000">
                <a:schemeClr val="accent1">
                  <a:lumMod val="30000"/>
                  <a:lumOff val="70000"/>
                </a:schemeClr>
              </a:gs>
            </a:gsLst>
            <a:lin ang="21594000" scaled="0"/>
          </a:gradFill>
          <a:ln>
            <a:solidFill>
              <a:srgbClr val="FF0000"/>
            </a:solidFill>
          </a:ln>
        </p:spPr>
        <p:txBody>
          <a:bodyPr wrap="square" lIns="0" tIns="0" rIns="0" bIns="0" rtlCol="0" anchor="t">
            <a:spAutoFit/>
          </a:bodyPr>
          <a:lstStyle/>
          <a:p>
            <a:pPr algn="ctr"/>
            <a:r>
              <a:rPr lang="en-US" sz="2000" dirty="0" smtClean="0">
                <a:solidFill>
                  <a:srgbClr val="0070C0"/>
                </a:solidFill>
              </a:rPr>
              <a:t>(No document number yet, </a:t>
            </a:r>
            <a:r>
              <a:rPr lang="en-US" sz="2000" dirty="0" err="1" smtClean="0">
                <a:solidFill>
                  <a:srgbClr val="0070C0"/>
                </a:solidFill>
              </a:rPr>
              <a:t>‘cause</a:t>
            </a:r>
            <a:r>
              <a:rPr lang="en-US" sz="2000" dirty="0" smtClean="0">
                <a:solidFill>
                  <a:srgbClr val="0070C0"/>
                </a:solidFill>
              </a:rPr>
              <a:t> this is a simulation)</a:t>
            </a:r>
          </a:p>
        </p:txBody>
      </p:sp>
    </p:spTree>
    <p:extLst>
      <p:ext uri="{BB962C8B-B14F-4D97-AF65-F5344CB8AC3E}">
        <p14:creationId xmlns:p14="http://schemas.microsoft.com/office/powerpoint/2010/main" val="1077172892"/>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heel(1)">
                                      <p:cBhvr>
                                        <p:cTn id="15" dur="2000"/>
                                        <p:tgtEl>
                                          <p:spTgt spid="20"/>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heel(1)">
                                      <p:cBhvr>
                                        <p:cTn id="18" dur="20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circle(in)">
                                      <p:cBhvr>
                                        <p:cTn id="23" dur="2000"/>
                                        <p:tgtEl>
                                          <p:spTgt spid="21"/>
                                        </p:tgtEl>
                                      </p:cBhvr>
                                    </p:animEffect>
                                  </p:childTnLst>
                                </p:cTn>
                              </p:par>
                              <p:par>
                                <p:cTn id="24" presetID="6"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circle(in)">
                                      <p:cBhvr>
                                        <p:cTn id="26" dur="2000"/>
                                        <p:tgtEl>
                                          <p:spTgt spid="18"/>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circle(in)">
                                      <p:cBhvr>
                                        <p:cTn id="29" dur="20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ppt_x"/>
                                          </p:val>
                                        </p:tav>
                                        <p:tav tm="100000">
                                          <p:val>
                                            <p:strVal val="#ppt_x"/>
                                          </p:val>
                                        </p:tav>
                                      </p:tavLst>
                                    </p:anim>
                                    <p:anim calcmode="lin" valueType="num">
                                      <p:cBhvr additive="base">
                                        <p:cTn id="3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0" grpId="0" animBg="1"/>
      <p:bldP spid="2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0796789" cy="6367276"/>
          </a:xfrm>
        </p:spPr>
        <p:txBody>
          <a:bodyPr>
            <a:normAutofit/>
          </a:bodyPr>
          <a:lstStyle/>
          <a:p>
            <a:pPr marL="0" indent="0">
              <a:buNone/>
            </a:pPr>
            <a:endParaRPr lang="en-US" dirty="0"/>
          </a:p>
          <a:p>
            <a:r>
              <a:rPr lang="en-US" dirty="0" smtClean="0"/>
              <a:t>From the simulation report we can derive that from the </a:t>
            </a:r>
            <a:r>
              <a:rPr lang="en-US" dirty="0" err="1" smtClean="0"/>
              <a:t>the</a:t>
            </a:r>
            <a:r>
              <a:rPr lang="en-US" dirty="0" smtClean="0"/>
              <a:t> 5 selected Bad Debt Relief lines, only 1 can be processed…</a:t>
            </a:r>
          </a:p>
          <a:p>
            <a:pPr marL="0" indent="0">
              <a:buNone/>
            </a:pPr>
            <a:endParaRPr lang="en-US" dirty="0" smtClean="0"/>
          </a:p>
          <a:p>
            <a:r>
              <a:rPr lang="en-US" dirty="0" smtClean="0"/>
              <a:t>The other 4 lines did not pass the validation. </a:t>
            </a:r>
            <a:br>
              <a:rPr lang="en-US" dirty="0" smtClean="0"/>
            </a:br>
            <a:r>
              <a:rPr lang="en-US" dirty="0" smtClean="0"/>
              <a:t>They apparently contain errors, displayed in the error report… </a:t>
            </a:r>
            <a:br>
              <a:rPr lang="en-US" dirty="0" smtClean="0"/>
            </a:br>
            <a:endParaRPr lang="en-US" dirty="0" smtClean="0"/>
          </a:p>
          <a:p>
            <a:pPr marL="0" indent="0">
              <a:buNone/>
            </a:pPr>
            <a:endParaRPr lang="en-US" dirty="0" smtClean="0"/>
          </a:p>
          <a:p>
            <a:endParaRPr lang="en-US" dirty="0" smtClean="0"/>
          </a:p>
          <a:p>
            <a:endParaRPr lang="en-US" dirty="0"/>
          </a:p>
          <a:p>
            <a:pPr marL="0" indent="0">
              <a:buNone/>
            </a:pPr>
            <a:endParaRPr lang="en-US" dirty="0" smtClean="0"/>
          </a:p>
          <a:p>
            <a:pPr lvl="1"/>
            <a:endParaRPr lang="en-US" dirty="0" smtClean="0"/>
          </a:p>
        </p:txBody>
      </p:sp>
      <p:pic>
        <p:nvPicPr>
          <p:cNvPr id="4" name="Picture 3"/>
          <p:cNvPicPr>
            <a:picLocks noChangeAspect="1"/>
          </p:cNvPicPr>
          <p:nvPr/>
        </p:nvPicPr>
        <p:blipFill>
          <a:blip r:embed="rId3"/>
          <a:stretch>
            <a:fillRect/>
          </a:stretch>
        </p:blipFill>
        <p:spPr>
          <a:xfrm>
            <a:off x="203994" y="0"/>
            <a:ext cx="12725400" cy="8968040"/>
          </a:xfrm>
          <a:prstGeom prst="rect">
            <a:avLst/>
          </a:prstGeom>
        </p:spPr>
      </p:pic>
    </p:spTree>
    <p:extLst>
      <p:ext uri="{BB962C8B-B14F-4D97-AF65-F5344CB8AC3E}">
        <p14:creationId xmlns:p14="http://schemas.microsoft.com/office/powerpoint/2010/main" val="1974629772"/>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737394" y="2298532"/>
            <a:ext cx="14325600" cy="1524000"/>
          </a:xfrm>
        </p:spPr>
        <p:txBody>
          <a:bodyPr>
            <a:normAutofit fontScale="92500" lnSpcReduction="20000"/>
          </a:bodyPr>
          <a:lstStyle/>
          <a:p>
            <a:pPr marL="0" indent="0">
              <a:buNone/>
            </a:pPr>
            <a:endParaRPr lang="en-US" dirty="0" smtClean="0"/>
          </a:p>
          <a:p>
            <a:pPr marL="0" indent="0">
              <a:lnSpc>
                <a:spcPct val="110000"/>
              </a:lnSpc>
              <a:buNone/>
            </a:pPr>
            <a:r>
              <a:rPr lang="en-US" sz="3200" dirty="0" smtClean="0"/>
              <a:t>For </a:t>
            </a:r>
            <a:r>
              <a:rPr lang="en-US" sz="3200" dirty="0"/>
              <a:t>actual processing of these particular lines as Bad Debt Reliefs, these </a:t>
            </a:r>
            <a:r>
              <a:rPr lang="en-US" sz="3200" dirty="0">
                <a:solidFill>
                  <a:srgbClr val="FF0000"/>
                </a:solidFill>
              </a:rPr>
              <a:t>errors</a:t>
            </a:r>
            <a:r>
              <a:rPr lang="en-US" sz="3200" dirty="0"/>
              <a:t> should be </a:t>
            </a:r>
            <a:r>
              <a:rPr lang="en-US" sz="3200" dirty="0">
                <a:solidFill>
                  <a:srgbClr val="00B050"/>
                </a:solidFill>
              </a:rPr>
              <a:t>solved</a:t>
            </a:r>
            <a:r>
              <a:rPr lang="en-US" sz="3200" dirty="0"/>
              <a:t> first ofcourse… </a:t>
            </a:r>
            <a:r>
              <a:rPr lang="en-US" sz="3200" dirty="0" smtClean="0"/>
              <a:t>Error causes are…</a:t>
            </a:r>
          </a:p>
          <a:p>
            <a:pPr marL="0" indent="0">
              <a:buNone/>
            </a:pPr>
            <a:endParaRPr lang="en-US" dirty="0" smtClean="0"/>
          </a:p>
          <a:p>
            <a:pPr>
              <a:lnSpc>
                <a:spcPts val="2000"/>
              </a:lnSpc>
              <a:spcBef>
                <a:spcPts val="800"/>
              </a:spcBef>
              <a:spcAft>
                <a:spcPts val="800"/>
              </a:spcAft>
            </a:pPr>
            <a:endParaRPr lang="en-US" dirty="0" smtClean="0"/>
          </a:p>
          <a:p>
            <a:pPr marL="0" indent="0">
              <a:buNone/>
            </a:pPr>
            <a:endParaRPr lang="en-US" dirty="0" smtClean="0"/>
          </a:p>
          <a:p>
            <a:pPr>
              <a:lnSpc>
                <a:spcPts val="2000"/>
              </a:lnSpc>
              <a:spcBef>
                <a:spcPts val="800"/>
              </a:spcBef>
              <a:spcAft>
                <a:spcPts val="800"/>
              </a:spcAft>
            </a:pPr>
            <a:endParaRPr lang="en-US" dirty="0"/>
          </a:p>
          <a:p>
            <a:pPr marL="0" indent="0">
              <a:buNone/>
            </a:pPr>
            <a:endParaRPr lang="en-US" dirty="0" smtClean="0"/>
          </a:p>
          <a:p>
            <a:endParaRPr lang="en-US" dirty="0" smtClean="0"/>
          </a:p>
          <a:p>
            <a:pPr lvl="1"/>
            <a:endParaRPr lang="en-US" dirty="0" smtClean="0"/>
          </a:p>
        </p:txBody>
      </p:sp>
      <p:sp>
        <p:nvSpPr>
          <p:cNvPr id="5" name="Content Placeholder 1"/>
          <p:cNvSpPr txBox="1">
            <a:spLocks/>
          </p:cNvSpPr>
          <p:nvPr/>
        </p:nvSpPr>
        <p:spPr>
          <a:xfrm>
            <a:off x="889794" y="4000499"/>
            <a:ext cx="5005590" cy="1600200"/>
          </a:xfrm>
          <a:prstGeom prst="rect">
            <a:avLst/>
          </a:prstGeom>
        </p:spPr>
        <p:txBody>
          <a:bodyPr vert="horz" lIns="0" tIns="72576" rIns="0" bIns="72576" rtlCol="0">
            <a:normAutofit lnSpcReduction="10000"/>
          </a:bodyPr>
          <a:lstStyle>
            <a:lvl1pPr marL="287338" marR="0" indent="-287338" algn="l" defTabSz="1451519" rtl="0" eaLnBrk="1" fontAlgn="auto" latinLnBrk="0" hangingPunct="1">
              <a:lnSpc>
                <a:spcPct val="85000"/>
              </a:lnSpc>
              <a:spcBef>
                <a:spcPts val="600"/>
              </a:spcBef>
              <a:spcAft>
                <a:spcPts val="600"/>
              </a:spcAft>
              <a:buClrTx/>
              <a:buSzTx/>
              <a:buFont typeface="Arial" pitchFamily="34" charset="0"/>
              <a:buChar char="•"/>
              <a:tabLst/>
              <a:defRPr sz="3000" kern="1200" spc="-50" baseline="0">
                <a:solidFill>
                  <a:schemeClr val="bg2">
                    <a:lumMod val="25000"/>
                  </a:schemeClr>
                </a:solidFill>
                <a:latin typeface="+mn-lt"/>
                <a:ea typeface="Tahoma" pitchFamily="34" charset="0"/>
                <a:cs typeface="Tahoma" pitchFamily="34" charset="0"/>
              </a:defRPr>
            </a:lvl1pPr>
            <a:lvl2pPr marL="736600" marR="0" indent="-280988" algn="l" defTabSz="1451519" rtl="0" eaLnBrk="1" fontAlgn="auto" latinLnBrk="0" hangingPunct="1">
              <a:lnSpc>
                <a:spcPct val="85000"/>
              </a:lnSpc>
              <a:spcBef>
                <a:spcPts val="600"/>
              </a:spcBef>
              <a:spcAft>
                <a:spcPts val="600"/>
              </a:spcAft>
              <a:buClrTx/>
              <a:buSzTx/>
              <a:buFont typeface="Arial" pitchFamily="34" charset="0"/>
              <a:buChar char="•"/>
              <a:tabLst/>
              <a:defRPr sz="2600" kern="1200" spc="-50" baseline="0">
                <a:solidFill>
                  <a:schemeClr val="bg2">
                    <a:lumMod val="25000"/>
                  </a:schemeClr>
                </a:solidFill>
                <a:latin typeface="+mn-lt"/>
                <a:ea typeface="Tahoma" pitchFamily="34" charset="0"/>
                <a:cs typeface="Tahoma" pitchFamily="34" charset="0"/>
              </a:defRPr>
            </a:lvl2pPr>
            <a:lvl3pPr marL="1255713" marR="0" indent="-239713" algn="l" defTabSz="1451519" rtl="0" eaLnBrk="1" fontAlgn="auto" latinLnBrk="0" hangingPunct="1">
              <a:lnSpc>
                <a:spcPct val="85000"/>
              </a:lnSpc>
              <a:spcBef>
                <a:spcPts val="600"/>
              </a:spcBef>
              <a:spcAft>
                <a:spcPts val="600"/>
              </a:spcAft>
              <a:buClrTx/>
              <a:buSzTx/>
              <a:buFont typeface="Arial" pitchFamily="34" charset="0"/>
              <a:buChar char="•"/>
              <a:tabLst/>
              <a:defRPr sz="2200" kern="1200" spc="-50" baseline="0">
                <a:solidFill>
                  <a:schemeClr val="bg2">
                    <a:lumMod val="25000"/>
                  </a:schemeClr>
                </a:solidFill>
                <a:latin typeface="+mn-lt"/>
                <a:ea typeface="Tahoma" pitchFamily="34" charset="0"/>
                <a:cs typeface="Tahoma" pitchFamily="34" charset="0"/>
              </a:defRPr>
            </a:lvl3pPr>
            <a:lvl4pPr marL="1651000" marR="0" indent="-177800" algn="l" defTabSz="1451519" rtl="0" eaLnBrk="1" fontAlgn="auto" latinLnBrk="0" hangingPunct="1">
              <a:lnSpc>
                <a:spcPct val="85000"/>
              </a:lnSpc>
              <a:spcBef>
                <a:spcPts val="600"/>
              </a:spcBef>
              <a:spcAft>
                <a:spcPts val="600"/>
              </a:spcAft>
              <a:buClrTx/>
              <a:buSzTx/>
              <a:buFont typeface="Arial" pitchFamily="34" charset="0"/>
              <a:buChar char="•"/>
              <a:tabLst/>
              <a:defRPr sz="1800" kern="1200" spc="-50" baseline="0">
                <a:solidFill>
                  <a:schemeClr val="bg2">
                    <a:lumMod val="25000"/>
                  </a:schemeClr>
                </a:solidFill>
                <a:latin typeface="+mn-lt"/>
                <a:ea typeface="Tahoma" pitchFamily="34" charset="0"/>
                <a:cs typeface="Tahoma" pitchFamily="34" charset="0"/>
              </a:defRPr>
            </a:lvl4pPr>
            <a:lvl5pPr marL="2116138" marR="0" indent="-171450" algn="l" defTabSz="1451519" rtl="0" eaLnBrk="1" fontAlgn="auto" latinLnBrk="0" hangingPunct="1">
              <a:lnSpc>
                <a:spcPct val="85000"/>
              </a:lnSpc>
              <a:spcBef>
                <a:spcPts val="600"/>
              </a:spcBef>
              <a:spcAft>
                <a:spcPts val="600"/>
              </a:spcAft>
              <a:buClrTx/>
              <a:buSzTx/>
              <a:buFont typeface="Arial" pitchFamily="34" charset="0"/>
              <a:buChar char="•"/>
              <a:tabLst/>
              <a:defRPr sz="1600" kern="1200" spc="-50" baseline="0">
                <a:solidFill>
                  <a:schemeClr val="bg2">
                    <a:lumMod val="25000"/>
                  </a:schemeClr>
                </a:solidFill>
                <a:latin typeface="+mn-lt"/>
                <a:ea typeface="Tahoma" pitchFamily="34" charset="0"/>
                <a:cs typeface="Tahoma" pitchFamily="34" charset="0"/>
              </a:defRPr>
            </a:lvl5pPr>
            <a:lvl6pPr marL="3991676"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17435"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3195"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68954"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9pPr>
          </a:lstStyle>
          <a:p>
            <a:pPr>
              <a:lnSpc>
                <a:spcPct val="100000"/>
              </a:lnSpc>
              <a:spcBef>
                <a:spcPts val="800"/>
              </a:spcBef>
              <a:spcAft>
                <a:spcPts val="800"/>
              </a:spcAft>
            </a:pPr>
            <a:r>
              <a:rPr lang="en-US" dirty="0" smtClean="0"/>
              <a:t>For document ACR437 a receipt is not processed yet…</a:t>
            </a:r>
          </a:p>
          <a:p>
            <a:pPr>
              <a:lnSpc>
                <a:spcPts val="2000"/>
              </a:lnSpc>
              <a:spcBef>
                <a:spcPts val="800"/>
              </a:spcBef>
              <a:spcAft>
                <a:spcPts val="800"/>
              </a:spcAft>
            </a:pPr>
            <a:endParaRPr lang="en-US" dirty="0" smtClean="0"/>
          </a:p>
          <a:p>
            <a:pPr marL="0" indent="0">
              <a:buFont typeface="Arial" pitchFamily="34" charset="0"/>
              <a:buNone/>
            </a:pPr>
            <a:endParaRPr lang="en-US" dirty="0" smtClean="0"/>
          </a:p>
          <a:p>
            <a:pPr>
              <a:lnSpc>
                <a:spcPts val="2000"/>
              </a:lnSpc>
              <a:spcBef>
                <a:spcPts val="800"/>
              </a:spcBef>
              <a:spcAft>
                <a:spcPts val="800"/>
              </a:spcAft>
            </a:pPr>
            <a:endParaRPr lang="en-US" dirty="0" smtClean="0"/>
          </a:p>
          <a:p>
            <a:pPr marL="0" indent="0">
              <a:buFont typeface="Arial" pitchFamily="34" charset="0"/>
              <a:buNone/>
            </a:pPr>
            <a:endParaRPr lang="en-US" dirty="0" smtClean="0"/>
          </a:p>
          <a:p>
            <a:endParaRPr lang="en-US" dirty="0" smtClean="0"/>
          </a:p>
          <a:p>
            <a:pPr lvl="1"/>
            <a:endParaRPr lang="en-US" dirty="0" smtClean="0"/>
          </a:p>
        </p:txBody>
      </p:sp>
      <p:sp>
        <p:nvSpPr>
          <p:cNvPr id="6" name="Content Placeholder 1"/>
          <p:cNvSpPr txBox="1">
            <a:spLocks/>
          </p:cNvSpPr>
          <p:nvPr/>
        </p:nvSpPr>
        <p:spPr>
          <a:xfrm>
            <a:off x="6909594" y="3822532"/>
            <a:ext cx="8686799" cy="2590801"/>
          </a:xfrm>
          <a:prstGeom prst="rect">
            <a:avLst/>
          </a:prstGeom>
        </p:spPr>
        <p:txBody>
          <a:bodyPr vert="horz" lIns="0" tIns="72576" rIns="0" bIns="72576" rtlCol="0">
            <a:normAutofit lnSpcReduction="10000"/>
          </a:bodyPr>
          <a:lstStyle>
            <a:lvl1pPr marL="287338" marR="0" indent="-287338" algn="l" defTabSz="1451519" rtl="0" eaLnBrk="1" fontAlgn="auto" latinLnBrk="0" hangingPunct="1">
              <a:lnSpc>
                <a:spcPct val="85000"/>
              </a:lnSpc>
              <a:spcBef>
                <a:spcPts val="600"/>
              </a:spcBef>
              <a:spcAft>
                <a:spcPts val="600"/>
              </a:spcAft>
              <a:buClrTx/>
              <a:buSzTx/>
              <a:buFont typeface="Arial" pitchFamily="34" charset="0"/>
              <a:buChar char="•"/>
              <a:tabLst/>
              <a:defRPr sz="3000" kern="1200" spc="-50" baseline="0">
                <a:solidFill>
                  <a:schemeClr val="bg2">
                    <a:lumMod val="25000"/>
                  </a:schemeClr>
                </a:solidFill>
                <a:latin typeface="+mn-lt"/>
                <a:ea typeface="Tahoma" pitchFamily="34" charset="0"/>
                <a:cs typeface="Tahoma" pitchFamily="34" charset="0"/>
              </a:defRPr>
            </a:lvl1pPr>
            <a:lvl2pPr marL="736600" marR="0" indent="-280988" algn="l" defTabSz="1451519" rtl="0" eaLnBrk="1" fontAlgn="auto" latinLnBrk="0" hangingPunct="1">
              <a:lnSpc>
                <a:spcPct val="85000"/>
              </a:lnSpc>
              <a:spcBef>
                <a:spcPts val="600"/>
              </a:spcBef>
              <a:spcAft>
                <a:spcPts val="600"/>
              </a:spcAft>
              <a:buClrTx/>
              <a:buSzTx/>
              <a:buFont typeface="Arial" pitchFamily="34" charset="0"/>
              <a:buChar char="•"/>
              <a:tabLst/>
              <a:defRPr sz="2600" kern="1200" spc="-50" baseline="0">
                <a:solidFill>
                  <a:schemeClr val="bg2">
                    <a:lumMod val="25000"/>
                  </a:schemeClr>
                </a:solidFill>
                <a:latin typeface="+mn-lt"/>
                <a:ea typeface="Tahoma" pitchFamily="34" charset="0"/>
                <a:cs typeface="Tahoma" pitchFamily="34" charset="0"/>
              </a:defRPr>
            </a:lvl2pPr>
            <a:lvl3pPr marL="1255713" marR="0" indent="-239713" algn="l" defTabSz="1451519" rtl="0" eaLnBrk="1" fontAlgn="auto" latinLnBrk="0" hangingPunct="1">
              <a:lnSpc>
                <a:spcPct val="85000"/>
              </a:lnSpc>
              <a:spcBef>
                <a:spcPts val="600"/>
              </a:spcBef>
              <a:spcAft>
                <a:spcPts val="600"/>
              </a:spcAft>
              <a:buClrTx/>
              <a:buSzTx/>
              <a:buFont typeface="Arial" pitchFamily="34" charset="0"/>
              <a:buChar char="•"/>
              <a:tabLst/>
              <a:defRPr sz="2200" kern="1200" spc="-50" baseline="0">
                <a:solidFill>
                  <a:schemeClr val="bg2">
                    <a:lumMod val="25000"/>
                  </a:schemeClr>
                </a:solidFill>
                <a:latin typeface="+mn-lt"/>
                <a:ea typeface="Tahoma" pitchFamily="34" charset="0"/>
                <a:cs typeface="Tahoma" pitchFamily="34" charset="0"/>
              </a:defRPr>
            </a:lvl3pPr>
            <a:lvl4pPr marL="1651000" marR="0" indent="-177800" algn="l" defTabSz="1451519" rtl="0" eaLnBrk="1" fontAlgn="auto" latinLnBrk="0" hangingPunct="1">
              <a:lnSpc>
                <a:spcPct val="85000"/>
              </a:lnSpc>
              <a:spcBef>
                <a:spcPts val="600"/>
              </a:spcBef>
              <a:spcAft>
                <a:spcPts val="600"/>
              </a:spcAft>
              <a:buClrTx/>
              <a:buSzTx/>
              <a:buFont typeface="Arial" pitchFamily="34" charset="0"/>
              <a:buChar char="•"/>
              <a:tabLst/>
              <a:defRPr sz="1800" kern="1200" spc="-50" baseline="0">
                <a:solidFill>
                  <a:schemeClr val="bg2">
                    <a:lumMod val="25000"/>
                  </a:schemeClr>
                </a:solidFill>
                <a:latin typeface="+mn-lt"/>
                <a:ea typeface="Tahoma" pitchFamily="34" charset="0"/>
                <a:cs typeface="Tahoma" pitchFamily="34" charset="0"/>
              </a:defRPr>
            </a:lvl4pPr>
            <a:lvl5pPr marL="2116138" marR="0" indent="-171450" algn="l" defTabSz="1451519" rtl="0" eaLnBrk="1" fontAlgn="auto" latinLnBrk="0" hangingPunct="1">
              <a:lnSpc>
                <a:spcPct val="85000"/>
              </a:lnSpc>
              <a:spcBef>
                <a:spcPts val="600"/>
              </a:spcBef>
              <a:spcAft>
                <a:spcPts val="600"/>
              </a:spcAft>
              <a:buClrTx/>
              <a:buSzTx/>
              <a:buFont typeface="Arial" pitchFamily="34" charset="0"/>
              <a:buChar char="•"/>
              <a:tabLst/>
              <a:defRPr sz="1600" kern="1200" spc="-50" baseline="0">
                <a:solidFill>
                  <a:schemeClr val="bg2">
                    <a:lumMod val="25000"/>
                  </a:schemeClr>
                </a:solidFill>
                <a:latin typeface="+mn-lt"/>
                <a:ea typeface="Tahoma" pitchFamily="34" charset="0"/>
                <a:cs typeface="Tahoma" pitchFamily="34" charset="0"/>
              </a:defRPr>
            </a:lvl5pPr>
            <a:lvl6pPr marL="3991676"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17435"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3195"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68954"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9pPr>
          </a:lstStyle>
          <a:p>
            <a:pPr>
              <a:lnSpc>
                <a:spcPct val="110000"/>
              </a:lnSpc>
            </a:pPr>
            <a:r>
              <a:rPr lang="en-US" dirty="0" smtClean="0"/>
              <a:t>Errors in documents ARI20100029, ARI20100038, ARI20100033 setup is incomplete.</a:t>
            </a:r>
            <a:br>
              <a:rPr lang="en-US" dirty="0" smtClean="0"/>
            </a:br>
            <a:r>
              <a:rPr lang="en-US" dirty="0" smtClean="0"/>
              <a:t/>
            </a:r>
            <a:br>
              <a:rPr lang="en-US" dirty="0" smtClean="0"/>
            </a:br>
            <a:r>
              <a:rPr lang="en-US" dirty="0" err="1" smtClean="0"/>
              <a:t>Taxcodes</a:t>
            </a:r>
            <a:r>
              <a:rPr lang="en-US" dirty="0" smtClean="0"/>
              <a:t> by country and posting data for its </a:t>
            </a:r>
            <a:r>
              <a:rPr lang="en-US" dirty="0" err="1" smtClean="0"/>
              <a:t>taxcodes</a:t>
            </a:r>
            <a:r>
              <a:rPr lang="en-US" dirty="0" smtClean="0"/>
              <a:t> needed to be setup completely…</a:t>
            </a:r>
          </a:p>
          <a:p>
            <a:pPr>
              <a:lnSpc>
                <a:spcPts val="2000"/>
              </a:lnSpc>
              <a:spcBef>
                <a:spcPts val="800"/>
              </a:spcBef>
              <a:spcAft>
                <a:spcPts val="800"/>
              </a:spcAft>
            </a:pPr>
            <a:endParaRPr lang="en-US" dirty="0" smtClean="0"/>
          </a:p>
          <a:p>
            <a:pPr marL="0" indent="0">
              <a:buFont typeface="Arial" pitchFamily="34" charset="0"/>
              <a:buNone/>
            </a:pPr>
            <a:endParaRPr lang="en-US" dirty="0" smtClean="0"/>
          </a:p>
          <a:p>
            <a:endParaRPr lang="en-US" dirty="0" smtClean="0"/>
          </a:p>
          <a:p>
            <a:pPr lvl="1"/>
            <a:endParaRPr lang="en-US" dirty="0" smtClean="0"/>
          </a:p>
        </p:txBody>
      </p:sp>
      <p:pic>
        <p:nvPicPr>
          <p:cNvPr id="8" name="Picture 7"/>
          <p:cNvPicPr>
            <a:picLocks noChangeAspect="1"/>
          </p:cNvPicPr>
          <p:nvPr/>
        </p:nvPicPr>
        <p:blipFill>
          <a:blip r:embed="rId3"/>
          <a:stretch>
            <a:fillRect/>
          </a:stretch>
        </p:blipFill>
        <p:spPr>
          <a:xfrm>
            <a:off x="356394" y="489084"/>
            <a:ext cx="8086725" cy="4953000"/>
          </a:xfrm>
          <a:prstGeom prst="rect">
            <a:avLst/>
          </a:prstGeom>
        </p:spPr>
      </p:pic>
      <p:pic>
        <p:nvPicPr>
          <p:cNvPr id="12" name="Picture 11"/>
          <p:cNvPicPr>
            <a:picLocks noChangeAspect="1"/>
          </p:cNvPicPr>
          <p:nvPr/>
        </p:nvPicPr>
        <p:blipFill>
          <a:blip r:embed="rId4"/>
          <a:stretch>
            <a:fillRect/>
          </a:stretch>
        </p:blipFill>
        <p:spPr>
          <a:xfrm>
            <a:off x="2597353" y="1217475"/>
            <a:ext cx="7010400" cy="4514850"/>
          </a:xfrm>
          <a:prstGeom prst="rect">
            <a:avLst/>
          </a:prstGeom>
        </p:spPr>
      </p:pic>
      <p:pic>
        <p:nvPicPr>
          <p:cNvPr id="10" name="Picture 9"/>
          <p:cNvPicPr>
            <a:picLocks noChangeAspect="1"/>
          </p:cNvPicPr>
          <p:nvPr/>
        </p:nvPicPr>
        <p:blipFill>
          <a:blip r:embed="rId5"/>
          <a:stretch>
            <a:fillRect/>
          </a:stretch>
        </p:blipFill>
        <p:spPr>
          <a:xfrm>
            <a:off x="5795169" y="2362312"/>
            <a:ext cx="10096500" cy="2371725"/>
          </a:xfrm>
          <a:prstGeom prst="rect">
            <a:avLst/>
          </a:prstGeom>
        </p:spPr>
      </p:pic>
      <p:pic>
        <p:nvPicPr>
          <p:cNvPr id="11" name="Picture 10"/>
          <p:cNvPicPr>
            <a:picLocks noChangeAspect="1"/>
          </p:cNvPicPr>
          <p:nvPr/>
        </p:nvPicPr>
        <p:blipFill>
          <a:blip r:embed="rId6"/>
          <a:stretch>
            <a:fillRect/>
          </a:stretch>
        </p:blipFill>
        <p:spPr>
          <a:xfrm>
            <a:off x="6900069" y="3589765"/>
            <a:ext cx="7886700" cy="4933950"/>
          </a:xfrm>
          <a:prstGeom prst="rect">
            <a:avLst/>
          </a:prstGeom>
        </p:spPr>
      </p:pic>
      <p:pic>
        <p:nvPicPr>
          <p:cNvPr id="14" name="Picture 13"/>
          <p:cNvPicPr>
            <a:picLocks noChangeAspect="1"/>
          </p:cNvPicPr>
          <p:nvPr/>
        </p:nvPicPr>
        <p:blipFill>
          <a:blip r:embed="rId7"/>
          <a:stretch>
            <a:fillRect/>
          </a:stretch>
        </p:blipFill>
        <p:spPr>
          <a:xfrm>
            <a:off x="2072121" y="2832079"/>
            <a:ext cx="8849354" cy="5483212"/>
          </a:xfrm>
          <a:prstGeom prst="rect">
            <a:avLst/>
          </a:prstGeom>
        </p:spPr>
      </p:pic>
      <p:sp>
        <p:nvSpPr>
          <p:cNvPr id="15" name="TextBox 14"/>
          <p:cNvSpPr txBox="1"/>
          <p:nvPr/>
        </p:nvSpPr>
        <p:spPr>
          <a:xfrm rot="19800000">
            <a:off x="206885" y="5402899"/>
            <a:ext cx="7239000" cy="984885"/>
          </a:xfrm>
          <a:prstGeom prst="rect">
            <a:avLst/>
          </a:prstGeom>
          <a:gradFill flip="none" rotWithShape="1">
            <a:gsLst>
              <a:gs pos="7000">
                <a:srgbClr val="92D050"/>
              </a:gs>
              <a:gs pos="100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p:spPr>
        <p:txBody>
          <a:bodyPr wrap="square" lIns="0" tIns="0" rIns="0" bIns="0" rtlCol="0" anchor="t">
            <a:spAutoFit/>
          </a:bodyPr>
          <a:lstStyle/>
          <a:p>
            <a:pPr algn="ctr"/>
            <a:r>
              <a:rPr lang="en-US" sz="3200" dirty="0"/>
              <a:t>Note that tax setup is explained in </a:t>
            </a:r>
            <a:r>
              <a:rPr lang="en-US" sz="3200" dirty="0" err="1"/>
              <a:t>powerpoint</a:t>
            </a:r>
            <a:r>
              <a:rPr lang="en-US" sz="3200" dirty="0"/>
              <a:t> “Malaysia – GST-03 Return”</a:t>
            </a:r>
            <a:endParaRPr lang="en-US" sz="3200" dirty="0" smtClean="0">
              <a:solidFill>
                <a:schemeClr val="tx1">
                  <a:lumMod val="90000"/>
                  <a:lumOff val="10000"/>
                </a:schemeClr>
              </a:solidFill>
            </a:endParaRPr>
          </a:p>
        </p:txBody>
      </p:sp>
    </p:spTree>
    <p:extLst>
      <p:ext uri="{BB962C8B-B14F-4D97-AF65-F5344CB8AC3E}">
        <p14:creationId xmlns:p14="http://schemas.microsoft.com/office/powerpoint/2010/main" val="4178647864"/>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p:cTn id="7"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fltVal val="0"/>
                                          </p:val>
                                        </p:tav>
                                        <p:tav tm="100000">
                                          <p:val>
                                            <p:strVal val="#ppt_h"/>
                                          </p:val>
                                        </p:tav>
                                      </p:tavLst>
                                    </p:anim>
                                    <p:anim calcmode="lin" valueType="num">
                                      <p:cBhvr>
                                        <p:cTn id="41" dur="1000" fill="hold"/>
                                        <p:tgtEl>
                                          <p:spTgt spid="12"/>
                                        </p:tgtEl>
                                        <p:attrNameLst>
                                          <p:attrName>style.rotation</p:attrName>
                                        </p:attrNameLst>
                                      </p:cBhvr>
                                      <p:tavLst>
                                        <p:tav tm="0">
                                          <p:val>
                                            <p:fltVal val="90"/>
                                          </p:val>
                                        </p:tav>
                                        <p:tav tm="100000">
                                          <p:val>
                                            <p:fltVal val="0"/>
                                          </p:val>
                                        </p:tav>
                                      </p:tavLst>
                                    </p:anim>
                                    <p:animEffect transition="in" filter="fade">
                                      <p:cBhvr>
                                        <p:cTn id="42" dur="1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1000" fill="hold"/>
                                        <p:tgtEl>
                                          <p:spTgt spid="10"/>
                                        </p:tgtEl>
                                        <p:attrNameLst>
                                          <p:attrName>ppt_w</p:attrName>
                                        </p:attrNameLst>
                                      </p:cBhvr>
                                      <p:tavLst>
                                        <p:tav tm="0">
                                          <p:val>
                                            <p:fltVal val="0"/>
                                          </p:val>
                                        </p:tav>
                                        <p:tav tm="100000">
                                          <p:val>
                                            <p:strVal val="#ppt_w"/>
                                          </p:val>
                                        </p:tav>
                                      </p:tavLst>
                                    </p:anim>
                                    <p:anim calcmode="lin" valueType="num">
                                      <p:cBhvr>
                                        <p:cTn id="48" dur="1000" fill="hold"/>
                                        <p:tgtEl>
                                          <p:spTgt spid="10"/>
                                        </p:tgtEl>
                                        <p:attrNameLst>
                                          <p:attrName>ppt_h</p:attrName>
                                        </p:attrNameLst>
                                      </p:cBhvr>
                                      <p:tavLst>
                                        <p:tav tm="0">
                                          <p:val>
                                            <p:fltVal val="0"/>
                                          </p:val>
                                        </p:tav>
                                        <p:tav tm="100000">
                                          <p:val>
                                            <p:strVal val="#ppt_h"/>
                                          </p:val>
                                        </p:tav>
                                      </p:tavLst>
                                    </p:anim>
                                    <p:anim calcmode="lin" valueType="num">
                                      <p:cBhvr>
                                        <p:cTn id="49" dur="1000" fill="hold"/>
                                        <p:tgtEl>
                                          <p:spTgt spid="10"/>
                                        </p:tgtEl>
                                        <p:attrNameLst>
                                          <p:attrName>style.rotation</p:attrName>
                                        </p:attrNameLst>
                                      </p:cBhvr>
                                      <p:tavLst>
                                        <p:tav tm="0">
                                          <p:val>
                                            <p:fltVal val="90"/>
                                          </p:val>
                                        </p:tav>
                                        <p:tav tm="100000">
                                          <p:val>
                                            <p:fltVal val="0"/>
                                          </p:val>
                                        </p:tav>
                                      </p:tavLst>
                                    </p:anim>
                                    <p:animEffect transition="in" filter="fade">
                                      <p:cBhvr>
                                        <p:cTn id="50" dur="10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ppt_w</p:attrName>
                                        </p:attrNameLst>
                                      </p:cBhvr>
                                      <p:tavLst>
                                        <p:tav tm="0">
                                          <p:val>
                                            <p:fltVal val="0"/>
                                          </p:val>
                                        </p:tav>
                                        <p:tav tm="100000">
                                          <p:val>
                                            <p:strVal val="#ppt_w"/>
                                          </p:val>
                                        </p:tav>
                                      </p:tavLst>
                                    </p:anim>
                                    <p:anim calcmode="lin" valueType="num">
                                      <p:cBhvr>
                                        <p:cTn id="56" dur="1000" fill="hold"/>
                                        <p:tgtEl>
                                          <p:spTgt spid="11"/>
                                        </p:tgtEl>
                                        <p:attrNameLst>
                                          <p:attrName>ppt_h</p:attrName>
                                        </p:attrNameLst>
                                      </p:cBhvr>
                                      <p:tavLst>
                                        <p:tav tm="0">
                                          <p:val>
                                            <p:fltVal val="0"/>
                                          </p:val>
                                        </p:tav>
                                        <p:tav tm="100000">
                                          <p:val>
                                            <p:strVal val="#ppt_h"/>
                                          </p:val>
                                        </p:tav>
                                      </p:tavLst>
                                    </p:anim>
                                    <p:anim calcmode="lin" valueType="num">
                                      <p:cBhvr>
                                        <p:cTn id="57" dur="1000" fill="hold"/>
                                        <p:tgtEl>
                                          <p:spTgt spid="11"/>
                                        </p:tgtEl>
                                        <p:attrNameLst>
                                          <p:attrName>style.rotation</p:attrName>
                                        </p:attrNameLst>
                                      </p:cBhvr>
                                      <p:tavLst>
                                        <p:tav tm="0">
                                          <p:val>
                                            <p:fltVal val="90"/>
                                          </p:val>
                                        </p:tav>
                                        <p:tav tm="100000">
                                          <p:val>
                                            <p:fltVal val="0"/>
                                          </p:val>
                                        </p:tav>
                                      </p:tavLst>
                                    </p:anim>
                                    <p:animEffect transition="in" filter="fade">
                                      <p:cBhvr>
                                        <p:cTn id="58" dur="100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1000" fill="hold"/>
                                        <p:tgtEl>
                                          <p:spTgt spid="14"/>
                                        </p:tgtEl>
                                        <p:attrNameLst>
                                          <p:attrName>ppt_w</p:attrName>
                                        </p:attrNameLst>
                                      </p:cBhvr>
                                      <p:tavLst>
                                        <p:tav tm="0">
                                          <p:val>
                                            <p:fltVal val="0"/>
                                          </p:val>
                                        </p:tav>
                                        <p:tav tm="100000">
                                          <p:val>
                                            <p:strVal val="#ppt_w"/>
                                          </p:val>
                                        </p:tav>
                                      </p:tavLst>
                                    </p:anim>
                                    <p:anim calcmode="lin" valueType="num">
                                      <p:cBhvr>
                                        <p:cTn id="64" dur="1000" fill="hold"/>
                                        <p:tgtEl>
                                          <p:spTgt spid="14"/>
                                        </p:tgtEl>
                                        <p:attrNameLst>
                                          <p:attrName>ppt_h</p:attrName>
                                        </p:attrNameLst>
                                      </p:cBhvr>
                                      <p:tavLst>
                                        <p:tav tm="0">
                                          <p:val>
                                            <p:fltVal val="0"/>
                                          </p:val>
                                        </p:tav>
                                        <p:tav tm="100000">
                                          <p:val>
                                            <p:strVal val="#ppt_h"/>
                                          </p:val>
                                        </p:tav>
                                      </p:tavLst>
                                    </p:anim>
                                    <p:anim calcmode="lin" valueType="num">
                                      <p:cBhvr>
                                        <p:cTn id="65" dur="1000" fill="hold"/>
                                        <p:tgtEl>
                                          <p:spTgt spid="14"/>
                                        </p:tgtEl>
                                        <p:attrNameLst>
                                          <p:attrName>style.rotation</p:attrName>
                                        </p:attrNameLst>
                                      </p:cBhvr>
                                      <p:tavLst>
                                        <p:tav tm="0">
                                          <p:val>
                                            <p:fltVal val="90"/>
                                          </p:val>
                                        </p:tav>
                                        <p:tav tm="100000">
                                          <p:val>
                                            <p:fltVal val="0"/>
                                          </p:val>
                                        </p:tav>
                                      </p:tavLst>
                                    </p:anim>
                                    <p:animEffect transition="in" filter="fade">
                                      <p:cBhvr>
                                        <p:cTn id="66" dur="1000"/>
                                        <p:tgtEl>
                                          <p:spTgt spid="14"/>
                                        </p:tgtEl>
                                      </p:cBhvr>
                                    </p:animEffect>
                                  </p:childTnLst>
                                </p:cTn>
                              </p:par>
                            </p:childTnLst>
                          </p:cTn>
                        </p:par>
                      </p:childTnLst>
                    </p:cTn>
                  </p:par>
                  <p:par>
                    <p:cTn id="67" fill="hold">
                      <p:stCondLst>
                        <p:cond delay="indefinite"/>
                      </p:stCondLst>
                      <p:childTnLst>
                        <p:par>
                          <p:cTn id="68" fill="hold">
                            <p:stCondLst>
                              <p:cond delay="0"/>
                            </p:stCondLst>
                            <p:childTnLst>
                              <p:par>
                                <p:cTn id="69" presetID="14" presetClass="entr" presetSubtype="10" fill="hold" grpId="0"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randombar(horizontal)">
                                      <p:cBhvr>
                                        <p:cTn id="7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P spid="6" grpId="0"/>
      <p:bldP spid="1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514600"/>
            <a:ext cx="12446948" cy="1981200"/>
          </a:xfrm>
        </p:spPr>
        <p:txBody>
          <a:bodyPr>
            <a:normAutofit lnSpcReduction="10000"/>
          </a:bodyPr>
          <a:lstStyle/>
          <a:p>
            <a:pPr marL="0" indent="0">
              <a:buNone/>
            </a:pPr>
            <a:r>
              <a:rPr lang="en-US" dirty="0" smtClean="0"/>
              <a:t>After fixing the errors… </a:t>
            </a:r>
          </a:p>
          <a:p>
            <a:pPr marL="0" indent="0">
              <a:buNone/>
            </a:pPr>
            <a:endParaRPr lang="en-US" dirty="0" smtClean="0"/>
          </a:p>
          <a:p>
            <a:pPr marL="0" indent="0">
              <a:buNone/>
            </a:pPr>
            <a:r>
              <a:rPr lang="en-US" dirty="0" smtClean="0"/>
              <a:t>Push the “Process Bad Debt Relief”-button in the Bad Debt Relief Workbench &amp; post them…</a:t>
            </a:r>
          </a:p>
          <a:p>
            <a:endParaRPr lang="en-US" dirty="0"/>
          </a:p>
          <a:p>
            <a:pPr marL="0" indent="0">
              <a:buNone/>
            </a:pPr>
            <a:endParaRPr lang="en-US" dirty="0" smtClean="0"/>
          </a:p>
          <a:p>
            <a:endParaRPr lang="en-US" dirty="0" smtClean="0"/>
          </a:p>
        </p:txBody>
      </p:sp>
      <p:pic>
        <p:nvPicPr>
          <p:cNvPr id="7" name="Picture 6"/>
          <p:cNvPicPr>
            <a:picLocks noChangeAspect="1"/>
          </p:cNvPicPr>
          <p:nvPr/>
        </p:nvPicPr>
        <p:blipFill>
          <a:blip r:embed="rId3"/>
          <a:stretch>
            <a:fillRect/>
          </a:stretch>
        </p:blipFill>
        <p:spPr>
          <a:xfrm>
            <a:off x="737394" y="0"/>
            <a:ext cx="15062534" cy="9323246"/>
          </a:xfrm>
          <a:prstGeom prst="rect">
            <a:avLst/>
          </a:prstGeom>
        </p:spPr>
      </p:pic>
      <p:sp>
        <p:nvSpPr>
          <p:cNvPr id="8" name="Rectangle 7"/>
          <p:cNvSpPr/>
          <p:nvPr/>
        </p:nvSpPr>
        <p:spPr>
          <a:xfrm>
            <a:off x="4934410" y="5325265"/>
            <a:ext cx="381000" cy="38100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sp>
        <p:nvSpPr>
          <p:cNvPr id="9" name="Rectangle 8"/>
          <p:cNvSpPr/>
          <p:nvPr/>
        </p:nvSpPr>
        <p:spPr>
          <a:xfrm>
            <a:off x="4699794" y="1731786"/>
            <a:ext cx="914400" cy="433751"/>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sp>
        <p:nvSpPr>
          <p:cNvPr id="10" name="Rectangle 9"/>
          <p:cNvSpPr/>
          <p:nvPr/>
        </p:nvSpPr>
        <p:spPr>
          <a:xfrm>
            <a:off x="5461794" y="5706265"/>
            <a:ext cx="5257800" cy="183753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spTree>
    <p:extLst>
      <p:ext uri="{BB962C8B-B14F-4D97-AF65-F5344CB8AC3E}">
        <p14:creationId xmlns:p14="http://schemas.microsoft.com/office/powerpoint/2010/main" val="768158605"/>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p:cTn id="13"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14"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15"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16" dur="1000"/>
                                        <p:tgtEl>
                                          <p:spTgt spid="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1000" fill="hold"/>
                                        <p:tgtEl>
                                          <p:spTgt spid="10"/>
                                        </p:tgtEl>
                                        <p:attrNameLst>
                                          <p:attrName>ppt_w</p:attrName>
                                        </p:attrNameLst>
                                      </p:cBhvr>
                                      <p:tavLst>
                                        <p:tav tm="0">
                                          <p:val>
                                            <p:fltVal val="0"/>
                                          </p:val>
                                        </p:tav>
                                        <p:tav tm="100000">
                                          <p:val>
                                            <p:strVal val="#ppt_w"/>
                                          </p:val>
                                        </p:tav>
                                      </p:tavLst>
                                    </p:anim>
                                    <p:anim calcmode="lin" valueType="num">
                                      <p:cBhvr>
                                        <p:cTn id="30" dur="1000" fill="hold"/>
                                        <p:tgtEl>
                                          <p:spTgt spid="10"/>
                                        </p:tgtEl>
                                        <p:attrNameLst>
                                          <p:attrName>ppt_h</p:attrName>
                                        </p:attrNameLst>
                                      </p:cBhvr>
                                      <p:tavLst>
                                        <p:tav tm="0">
                                          <p:val>
                                            <p:fltVal val="0"/>
                                          </p:val>
                                        </p:tav>
                                        <p:tav tm="100000">
                                          <p:val>
                                            <p:strVal val="#ppt_h"/>
                                          </p:val>
                                        </p:tav>
                                      </p:tavLst>
                                    </p:anim>
                                    <p:anim calcmode="lin" valueType="num">
                                      <p:cBhvr>
                                        <p:cTn id="31" dur="1000" fill="hold"/>
                                        <p:tgtEl>
                                          <p:spTgt spid="10"/>
                                        </p:tgtEl>
                                        <p:attrNameLst>
                                          <p:attrName>style.rotation</p:attrName>
                                        </p:attrNameLst>
                                      </p:cBhvr>
                                      <p:tavLst>
                                        <p:tav tm="0">
                                          <p:val>
                                            <p:fltVal val="90"/>
                                          </p:val>
                                        </p:tav>
                                        <p:tav tm="100000">
                                          <p:val>
                                            <p:fltVal val="0"/>
                                          </p:val>
                                        </p:tav>
                                      </p:tavLst>
                                    </p:anim>
                                    <p:animEffect transition="in" filter="fade">
                                      <p:cBhvr>
                                        <p:cTn id="32" dur="1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1000" fill="hold"/>
                                        <p:tgtEl>
                                          <p:spTgt spid="9"/>
                                        </p:tgtEl>
                                        <p:attrNameLst>
                                          <p:attrName>ppt_w</p:attrName>
                                        </p:attrNameLst>
                                      </p:cBhvr>
                                      <p:tavLst>
                                        <p:tav tm="0">
                                          <p:val>
                                            <p:fltVal val="0"/>
                                          </p:val>
                                        </p:tav>
                                        <p:tav tm="100000">
                                          <p:val>
                                            <p:strVal val="#ppt_w"/>
                                          </p:val>
                                        </p:tav>
                                      </p:tavLst>
                                    </p:anim>
                                    <p:anim calcmode="lin" valueType="num">
                                      <p:cBhvr>
                                        <p:cTn id="46" dur="1000" fill="hold"/>
                                        <p:tgtEl>
                                          <p:spTgt spid="9"/>
                                        </p:tgtEl>
                                        <p:attrNameLst>
                                          <p:attrName>ppt_h</p:attrName>
                                        </p:attrNameLst>
                                      </p:cBhvr>
                                      <p:tavLst>
                                        <p:tav tm="0">
                                          <p:val>
                                            <p:fltVal val="0"/>
                                          </p:val>
                                        </p:tav>
                                        <p:tav tm="100000">
                                          <p:val>
                                            <p:strVal val="#ppt_h"/>
                                          </p:val>
                                        </p:tav>
                                      </p:tavLst>
                                    </p:anim>
                                    <p:anim calcmode="lin" valueType="num">
                                      <p:cBhvr>
                                        <p:cTn id="47" dur="1000" fill="hold"/>
                                        <p:tgtEl>
                                          <p:spTgt spid="9"/>
                                        </p:tgtEl>
                                        <p:attrNameLst>
                                          <p:attrName>style.rotation</p:attrName>
                                        </p:attrNameLst>
                                      </p:cBhvr>
                                      <p:tavLst>
                                        <p:tav tm="0">
                                          <p:val>
                                            <p:fltVal val="90"/>
                                          </p:val>
                                        </p:tav>
                                        <p:tav tm="100000">
                                          <p:val>
                                            <p:fltVal val="0"/>
                                          </p:val>
                                        </p:tav>
                                      </p:tavLst>
                                    </p:anim>
                                    <p:animEffect transition="in" filter="fade">
                                      <p:cBhvr>
                                        <p:cTn id="4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8" grpId="0" animBg="1"/>
      <p:bldP spid="9" grpId="0" animBg="1"/>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2446948" cy="6367276"/>
          </a:xfrm>
        </p:spPr>
        <p:txBody>
          <a:bodyPr>
            <a:normAutofit/>
          </a:bodyPr>
          <a:lstStyle/>
          <a:p>
            <a:endParaRPr lang="en-US" dirty="0" smtClean="0"/>
          </a:p>
          <a:p>
            <a:endParaRPr lang="en-US" dirty="0"/>
          </a:p>
          <a:p>
            <a:r>
              <a:rPr lang="en-US" dirty="0" smtClean="0"/>
              <a:t>Only one report is generated: the Bad Debt Relief Posting report. </a:t>
            </a:r>
            <a:br>
              <a:rPr lang="en-US" dirty="0" smtClean="0"/>
            </a:br>
            <a:r>
              <a:rPr lang="en-US" dirty="0" smtClean="0"/>
              <a:t>There </a:t>
            </a:r>
            <a:r>
              <a:rPr lang="en-US" dirty="0"/>
              <a:t>is no error report</a:t>
            </a:r>
            <a:r>
              <a:rPr lang="en-US" dirty="0" smtClean="0"/>
              <a:t>.</a:t>
            </a:r>
          </a:p>
          <a:p>
            <a:endParaRPr lang="en-US" dirty="0"/>
          </a:p>
          <a:p>
            <a:r>
              <a:rPr lang="en-US" dirty="0" smtClean="0"/>
              <a:t>All 5 Bad Debt Relief lines are actually generated now!</a:t>
            </a:r>
          </a:p>
          <a:p>
            <a:pPr lvl="1"/>
            <a:endParaRPr lang="en-US" dirty="0" smtClean="0"/>
          </a:p>
        </p:txBody>
      </p:sp>
      <p:pic>
        <p:nvPicPr>
          <p:cNvPr id="4" name="Picture 3"/>
          <p:cNvPicPr>
            <a:picLocks noChangeAspect="1"/>
          </p:cNvPicPr>
          <p:nvPr/>
        </p:nvPicPr>
        <p:blipFill>
          <a:blip r:embed="rId3"/>
          <a:stretch>
            <a:fillRect/>
          </a:stretch>
        </p:blipFill>
        <p:spPr>
          <a:xfrm>
            <a:off x="356394" y="0"/>
            <a:ext cx="12725400" cy="8916340"/>
          </a:xfrm>
          <a:prstGeom prst="rect">
            <a:avLst/>
          </a:prstGeom>
        </p:spPr>
      </p:pic>
    </p:spTree>
    <p:extLst>
      <p:ext uri="{BB962C8B-B14F-4D97-AF65-F5344CB8AC3E}">
        <p14:creationId xmlns:p14="http://schemas.microsoft.com/office/powerpoint/2010/main" val="3674284171"/>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2446948" cy="6367276"/>
          </a:xfrm>
        </p:spPr>
        <p:txBody>
          <a:bodyPr>
            <a:normAutofit/>
          </a:bodyPr>
          <a:lstStyle/>
          <a:p>
            <a:endParaRPr lang="en-US" dirty="0" smtClean="0"/>
          </a:p>
          <a:p>
            <a:endParaRPr lang="en-US" dirty="0"/>
          </a:p>
          <a:p>
            <a:r>
              <a:rPr lang="en-US" dirty="0" smtClean="0"/>
              <a:t>Once bad </a:t>
            </a:r>
            <a:r>
              <a:rPr lang="en-US" dirty="0"/>
              <a:t>debt </a:t>
            </a:r>
            <a:r>
              <a:rPr lang="en-US" dirty="0" smtClean="0"/>
              <a:t>reliefs are generated… </a:t>
            </a:r>
          </a:p>
          <a:p>
            <a:pPr marL="0" indent="0">
              <a:buNone/>
            </a:pPr>
            <a:endParaRPr lang="en-US" dirty="0"/>
          </a:p>
          <a:p>
            <a:r>
              <a:rPr lang="en-US" dirty="0"/>
              <a:t>Navigate to the bad debt relief in Bad Debt Relief / Recoveries by Invoice (tfacr2515m000) in:</a:t>
            </a:r>
            <a:br>
              <a:rPr lang="en-US" dirty="0"/>
            </a:br>
            <a:r>
              <a:rPr lang="en-US" dirty="0"/>
              <a:t>- Receivables Bad Debt Relief (tfacr2514m000) or </a:t>
            </a:r>
            <a:br>
              <a:rPr lang="en-US" dirty="0"/>
            </a:br>
            <a:r>
              <a:rPr lang="en-US" dirty="0"/>
              <a:t>- Invoice-to Business Partner Open Entries (tfacr2520m000) </a:t>
            </a:r>
            <a:r>
              <a:rPr lang="en-US" dirty="0" smtClean="0"/>
              <a:t/>
            </a:r>
            <a:br>
              <a:rPr lang="en-US" dirty="0" smtClean="0"/>
            </a:br>
            <a:endParaRPr lang="en-US" dirty="0" smtClean="0"/>
          </a:p>
          <a:p>
            <a:r>
              <a:rPr lang="en-US" dirty="0" smtClean="0"/>
              <a:t>Take notice that the Bad Debt Relief for invoice ARI20100029 is posted.</a:t>
            </a:r>
          </a:p>
          <a:p>
            <a:endParaRPr lang="en-US" dirty="0"/>
          </a:p>
          <a:p>
            <a:pPr lvl="1"/>
            <a:endParaRPr lang="en-US" dirty="0" smtClean="0"/>
          </a:p>
        </p:txBody>
      </p:sp>
      <p:pic>
        <p:nvPicPr>
          <p:cNvPr id="7" name="Picture 6"/>
          <p:cNvPicPr>
            <a:picLocks noChangeAspect="1"/>
          </p:cNvPicPr>
          <p:nvPr/>
        </p:nvPicPr>
        <p:blipFill>
          <a:blip r:embed="rId3"/>
          <a:stretch>
            <a:fillRect/>
          </a:stretch>
        </p:blipFill>
        <p:spPr>
          <a:xfrm>
            <a:off x="280194" y="489084"/>
            <a:ext cx="10820400" cy="4167521"/>
          </a:xfrm>
          <a:prstGeom prst="rect">
            <a:avLst/>
          </a:prstGeom>
        </p:spPr>
      </p:pic>
      <p:pic>
        <p:nvPicPr>
          <p:cNvPr id="8" name="Picture 7"/>
          <p:cNvPicPr>
            <a:picLocks noChangeAspect="1"/>
          </p:cNvPicPr>
          <p:nvPr/>
        </p:nvPicPr>
        <p:blipFill>
          <a:blip r:embed="rId4"/>
          <a:stretch>
            <a:fillRect/>
          </a:stretch>
        </p:blipFill>
        <p:spPr>
          <a:xfrm>
            <a:off x="889794" y="2479025"/>
            <a:ext cx="14572768" cy="2258879"/>
          </a:xfrm>
          <a:prstGeom prst="rect">
            <a:avLst/>
          </a:prstGeom>
        </p:spPr>
      </p:pic>
      <p:pic>
        <p:nvPicPr>
          <p:cNvPr id="9" name="Picture 8"/>
          <p:cNvPicPr>
            <a:picLocks noChangeAspect="1"/>
          </p:cNvPicPr>
          <p:nvPr/>
        </p:nvPicPr>
        <p:blipFill>
          <a:blip r:embed="rId5"/>
          <a:stretch>
            <a:fillRect/>
          </a:stretch>
        </p:blipFill>
        <p:spPr>
          <a:xfrm>
            <a:off x="1726678" y="2798833"/>
            <a:ext cx="9983515" cy="6254208"/>
          </a:xfrm>
          <a:prstGeom prst="rect">
            <a:avLst/>
          </a:prstGeom>
        </p:spPr>
      </p:pic>
    </p:spTree>
    <p:extLst>
      <p:ext uri="{BB962C8B-B14F-4D97-AF65-F5344CB8AC3E}">
        <p14:creationId xmlns:p14="http://schemas.microsoft.com/office/powerpoint/2010/main" val="3319325017"/>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p:cTn id="7"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2" end="2"/>
                                            </p:txEl>
                                          </p:spTgt>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 calcmode="lin" valueType="num">
                                      <p:cBhvr>
                                        <p:cTn id="14"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 calcmode="lin" valueType="num">
                                      <p:cBhvr>
                                        <p:cTn id="22" dur="1000" fill="hold"/>
                                        <p:tgtEl>
                                          <p:spTgt spid="2">
                                            <p:txEl>
                                              <p:pRg st="5" end="5"/>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5" end="5"/>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 calcmode="lin" valueType="num">
                                      <p:cBhvr>
                                        <p:cTn id="32" dur="1000" fill="hold"/>
                                        <p:tgtEl>
                                          <p:spTgt spid="7"/>
                                        </p:tgtEl>
                                        <p:attrNameLst>
                                          <p:attrName>style.rotation</p:attrName>
                                        </p:attrNameLst>
                                      </p:cBhvr>
                                      <p:tavLst>
                                        <p:tav tm="0">
                                          <p:val>
                                            <p:fltVal val="90"/>
                                          </p:val>
                                        </p:tav>
                                        <p:tav tm="100000">
                                          <p:val>
                                            <p:fltVal val="0"/>
                                          </p:val>
                                        </p:tav>
                                      </p:tavLst>
                                    </p:anim>
                                    <p:animEffect transition="in" filter="fade">
                                      <p:cBhvr>
                                        <p:cTn id="33" dur="10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ppt_w</p:attrName>
                                        </p:attrNameLst>
                                      </p:cBhvr>
                                      <p:tavLst>
                                        <p:tav tm="0">
                                          <p:val>
                                            <p:fltVal val="0"/>
                                          </p:val>
                                        </p:tav>
                                        <p:tav tm="100000">
                                          <p:val>
                                            <p:strVal val="#ppt_w"/>
                                          </p:val>
                                        </p:tav>
                                      </p:tavLst>
                                    </p:anim>
                                    <p:anim calcmode="lin" valueType="num">
                                      <p:cBhvr>
                                        <p:cTn id="39" dur="1000" fill="hold"/>
                                        <p:tgtEl>
                                          <p:spTgt spid="8"/>
                                        </p:tgtEl>
                                        <p:attrNameLst>
                                          <p:attrName>ppt_h</p:attrName>
                                        </p:attrNameLst>
                                      </p:cBhvr>
                                      <p:tavLst>
                                        <p:tav tm="0">
                                          <p:val>
                                            <p:fltVal val="0"/>
                                          </p:val>
                                        </p:tav>
                                        <p:tav tm="100000">
                                          <p:val>
                                            <p:strVal val="#ppt_h"/>
                                          </p:val>
                                        </p:tav>
                                      </p:tavLst>
                                    </p:anim>
                                    <p:anim calcmode="lin" valueType="num">
                                      <p:cBhvr>
                                        <p:cTn id="40" dur="1000" fill="hold"/>
                                        <p:tgtEl>
                                          <p:spTgt spid="8"/>
                                        </p:tgtEl>
                                        <p:attrNameLst>
                                          <p:attrName>style.rotation</p:attrName>
                                        </p:attrNameLst>
                                      </p:cBhvr>
                                      <p:tavLst>
                                        <p:tav tm="0">
                                          <p:val>
                                            <p:fltVal val="90"/>
                                          </p:val>
                                        </p:tav>
                                        <p:tav tm="100000">
                                          <p:val>
                                            <p:fltVal val="0"/>
                                          </p:val>
                                        </p:tav>
                                      </p:tavLst>
                                    </p:anim>
                                    <p:animEffect transition="in" filter="fade">
                                      <p:cBhvr>
                                        <p:cTn id="41" dur="10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1000" fill="hold"/>
                                        <p:tgtEl>
                                          <p:spTgt spid="9"/>
                                        </p:tgtEl>
                                        <p:attrNameLst>
                                          <p:attrName>ppt_w</p:attrName>
                                        </p:attrNameLst>
                                      </p:cBhvr>
                                      <p:tavLst>
                                        <p:tav tm="0">
                                          <p:val>
                                            <p:fltVal val="0"/>
                                          </p:val>
                                        </p:tav>
                                        <p:tav tm="100000">
                                          <p:val>
                                            <p:strVal val="#ppt_w"/>
                                          </p:val>
                                        </p:tav>
                                      </p:tavLst>
                                    </p:anim>
                                    <p:anim calcmode="lin" valueType="num">
                                      <p:cBhvr>
                                        <p:cTn id="47" dur="1000" fill="hold"/>
                                        <p:tgtEl>
                                          <p:spTgt spid="9"/>
                                        </p:tgtEl>
                                        <p:attrNameLst>
                                          <p:attrName>ppt_h</p:attrName>
                                        </p:attrNameLst>
                                      </p:cBhvr>
                                      <p:tavLst>
                                        <p:tav tm="0">
                                          <p:val>
                                            <p:fltVal val="0"/>
                                          </p:val>
                                        </p:tav>
                                        <p:tav tm="100000">
                                          <p:val>
                                            <p:strVal val="#ppt_h"/>
                                          </p:val>
                                        </p:tav>
                                      </p:tavLst>
                                    </p:anim>
                                    <p:anim calcmode="lin" valueType="num">
                                      <p:cBhvr>
                                        <p:cTn id="48" dur="1000" fill="hold"/>
                                        <p:tgtEl>
                                          <p:spTgt spid="9"/>
                                        </p:tgtEl>
                                        <p:attrNameLst>
                                          <p:attrName>style.rotation</p:attrName>
                                        </p:attrNameLst>
                                      </p:cBhvr>
                                      <p:tavLst>
                                        <p:tav tm="0">
                                          <p:val>
                                            <p:fltVal val="90"/>
                                          </p:val>
                                        </p:tav>
                                        <p:tav tm="100000">
                                          <p:val>
                                            <p:fltVal val="0"/>
                                          </p:val>
                                        </p:tav>
                                      </p:tavLst>
                                    </p:anim>
                                    <p:animEffect transition="in" filter="fade">
                                      <p:cBhvr>
                                        <p:cTn id="4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622" y="3078901"/>
            <a:ext cx="12446948" cy="1874100"/>
          </a:xfrm>
        </p:spPr>
        <p:txBody>
          <a:bodyPr>
            <a:normAutofit fontScale="92500" lnSpcReduction="20000"/>
          </a:bodyPr>
          <a:lstStyle/>
          <a:p>
            <a:endParaRPr lang="en-US" dirty="0" smtClean="0"/>
          </a:p>
          <a:p>
            <a:endParaRPr lang="en-US" dirty="0"/>
          </a:p>
          <a:p>
            <a:r>
              <a:rPr lang="en-US" dirty="0" smtClean="0"/>
              <a:t>After posting the Bad Debt Reliefs, we need to finalize the GL batch…</a:t>
            </a:r>
          </a:p>
          <a:p>
            <a:r>
              <a:rPr lang="en-US" dirty="0" smtClean="0"/>
              <a:t>Select the batch and finalize</a:t>
            </a:r>
          </a:p>
          <a:p>
            <a:pPr lvl="1"/>
            <a:endParaRPr lang="en-US" dirty="0" smtClean="0"/>
          </a:p>
        </p:txBody>
      </p:sp>
      <p:pic>
        <p:nvPicPr>
          <p:cNvPr id="4" name="Picture 3"/>
          <p:cNvPicPr>
            <a:picLocks noChangeAspect="1"/>
          </p:cNvPicPr>
          <p:nvPr/>
        </p:nvPicPr>
        <p:blipFill>
          <a:blip r:embed="rId3"/>
          <a:stretch>
            <a:fillRect/>
          </a:stretch>
        </p:blipFill>
        <p:spPr>
          <a:xfrm>
            <a:off x="127794" y="152400"/>
            <a:ext cx="11001293" cy="6727298"/>
          </a:xfrm>
          <a:prstGeom prst="rect">
            <a:avLst/>
          </a:prstGeom>
        </p:spPr>
      </p:pic>
      <p:sp>
        <p:nvSpPr>
          <p:cNvPr id="5" name="Content Placeholder 1"/>
          <p:cNvSpPr txBox="1">
            <a:spLocks/>
          </p:cNvSpPr>
          <p:nvPr/>
        </p:nvSpPr>
        <p:spPr>
          <a:xfrm>
            <a:off x="965994" y="6895740"/>
            <a:ext cx="12446948" cy="1239916"/>
          </a:xfrm>
          <a:prstGeom prst="rect">
            <a:avLst/>
          </a:prstGeom>
        </p:spPr>
        <p:txBody>
          <a:bodyPr vert="horz" lIns="0" tIns="72576" rIns="0" bIns="72576" rtlCol="0">
            <a:normAutofit/>
          </a:bodyPr>
          <a:lstStyle>
            <a:lvl1pPr marL="287338" marR="0" indent="-287338" algn="l" defTabSz="1451519" rtl="0" eaLnBrk="1" fontAlgn="auto" latinLnBrk="0" hangingPunct="1">
              <a:lnSpc>
                <a:spcPct val="85000"/>
              </a:lnSpc>
              <a:spcBef>
                <a:spcPts val="600"/>
              </a:spcBef>
              <a:spcAft>
                <a:spcPts val="600"/>
              </a:spcAft>
              <a:buClrTx/>
              <a:buSzTx/>
              <a:buFont typeface="Arial" pitchFamily="34" charset="0"/>
              <a:buChar char="•"/>
              <a:tabLst/>
              <a:defRPr sz="3000" kern="1200" spc="-50" baseline="0">
                <a:solidFill>
                  <a:schemeClr val="bg2">
                    <a:lumMod val="25000"/>
                  </a:schemeClr>
                </a:solidFill>
                <a:latin typeface="+mn-lt"/>
                <a:ea typeface="Tahoma" pitchFamily="34" charset="0"/>
                <a:cs typeface="Tahoma" pitchFamily="34" charset="0"/>
              </a:defRPr>
            </a:lvl1pPr>
            <a:lvl2pPr marL="736600" marR="0" indent="-280988" algn="l" defTabSz="1451519" rtl="0" eaLnBrk="1" fontAlgn="auto" latinLnBrk="0" hangingPunct="1">
              <a:lnSpc>
                <a:spcPct val="85000"/>
              </a:lnSpc>
              <a:spcBef>
                <a:spcPts val="600"/>
              </a:spcBef>
              <a:spcAft>
                <a:spcPts val="600"/>
              </a:spcAft>
              <a:buClrTx/>
              <a:buSzTx/>
              <a:buFont typeface="Arial" pitchFamily="34" charset="0"/>
              <a:buChar char="•"/>
              <a:tabLst/>
              <a:defRPr sz="2600" kern="1200" spc="-50" baseline="0">
                <a:solidFill>
                  <a:schemeClr val="bg2">
                    <a:lumMod val="25000"/>
                  </a:schemeClr>
                </a:solidFill>
                <a:latin typeface="+mn-lt"/>
                <a:ea typeface="Tahoma" pitchFamily="34" charset="0"/>
                <a:cs typeface="Tahoma" pitchFamily="34" charset="0"/>
              </a:defRPr>
            </a:lvl2pPr>
            <a:lvl3pPr marL="1255713" marR="0" indent="-239713" algn="l" defTabSz="1451519" rtl="0" eaLnBrk="1" fontAlgn="auto" latinLnBrk="0" hangingPunct="1">
              <a:lnSpc>
                <a:spcPct val="85000"/>
              </a:lnSpc>
              <a:spcBef>
                <a:spcPts val="600"/>
              </a:spcBef>
              <a:spcAft>
                <a:spcPts val="600"/>
              </a:spcAft>
              <a:buClrTx/>
              <a:buSzTx/>
              <a:buFont typeface="Arial" pitchFamily="34" charset="0"/>
              <a:buChar char="•"/>
              <a:tabLst/>
              <a:defRPr sz="2200" kern="1200" spc="-50" baseline="0">
                <a:solidFill>
                  <a:schemeClr val="bg2">
                    <a:lumMod val="25000"/>
                  </a:schemeClr>
                </a:solidFill>
                <a:latin typeface="+mn-lt"/>
                <a:ea typeface="Tahoma" pitchFamily="34" charset="0"/>
                <a:cs typeface="Tahoma" pitchFamily="34" charset="0"/>
              </a:defRPr>
            </a:lvl3pPr>
            <a:lvl4pPr marL="1651000" marR="0" indent="-177800" algn="l" defTabSz="1451519" rtl="0" eaLnBrk="1" fontAlgn="auto" latinLnBrk="0" hangingPunct="1">
              <a:lnSpc>
                <a:spcPct val="85000"/>
              </a:lnSpc>
              <a:spcBef>
                <a:spcPts val="600"/>
              </a:spcBef>
              <a:spcAft>
                <a:spcPts val="600"/>
              </a:spcAft>
              <a:buClrTx/>
              <a:buSzTx/>
              <a:buFont typeface="Arial" pitchFamily="34" charset="0"/>
              <a:buChar char="•"/>
              <a:tabLst/>
              <a:defRPr sz="1800" kern="1200" spc="-50" baseline="0">
                <a:solidFill>
                  <a:schemeClr val="bg2">
                    <a:lumMod val="25000"/>
                  </a:schemeClr>
                </a:solidFill>
                <a:latin typeface="+mn-lt"/>
                <a:ea typeface="Tahoma" pitchFamily="34" charset="0"/>
                <a:cs typeface="Tahoma" pitchFamily="34" charset="0"/>
              </a:defRPr>
            </a:lvl4pPr>
            <a:lvl5pPr marL="2116138" marR="0" indent="-171450" algn="l" defTabSz="1451519" rtl="0" eaLnBrk="1" fontAlgn="auto" latinLnBrk="0" hangingPunct="1">
              <a:lnSpc>
                <a:spcPct val="85000"/>
              </a:lnSpc>
              <a:spcBef>
                <a:spcPts val="600"/>
              </a:spcBef>
              <a:spcAft>
                <a:spcPts val="600"/>
              </a:spcAft>
              <a:buClrTx/>
              <a:buSzTx/>
              <a:buFont typeface="Arial" pitchFamily="34" charset="0"/>
              <a:buChar char="•"/>
              <a:tabLst/>
              <a:defRPr sz="1600" kern="1200" spc="-50" baseline="0">
                <a:solidFill>
                  <a:schemeClr val="bg2">
                    <a:lumMod val="25000"/>
                  </a:schemeClr>
                </a:solidFill>
                <a:latin typeface="+mn-lt"/>
                <a:ea typeface="Tahoma" pitchFamily="34" charset="0"/>
                <a:cs typeface="Tahoma" pitchFamily="34" charset="0"/>
              </a:defRPr>
            </a:lvl5pPr>
            <a:lvl6pPr marL="3991676"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17435"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3195"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68954"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9pPr>
          </a:lstStyle>
          <a:p>
            <a:endParaRPr lang="en-US" dirty="0" smtClean="0"/>
          </a:p>
          <a:p>
            <a:pPr marL="0" indent="0">
              <a:buNone/>
            </a:pPr>
            <a:r>
              <a:rPr lang="en-US" dirty="0" smtClean="0"/>
              <a:t>After finalization report with GL posting is generated…</a:t>
            </a:r>
          </a:p>
          <a:p>
            <a:pPr lvl="1"/>
            <a:endParaRPr lang="en-US" dirty="0" smtClean="0"/>
          </a:p>
        </p:txBody>
      </p:sp>
      <p:pic>
        <p:nvPicPr>
          <p:cNvPr id="6" name="Picture 5"/>
          <p:cNvPicPr>
            <a:picLocks noChangeAspect="1"/>
          </p:cNvPicPr>
          <p:nvPr/>
        </p:nvPicPr>
        <p:blipFill>
          <a:blip r:embed="rId4"/>
          <a:stretch>
            <a:fillRect/>
          </a:stretch>
        </p:blipFill>
        <p:spPr>
          <a:xfrm>
            <a:off x="3099593" y="1357604"/>
            <a:ext cx="11403759" cy="7261169"/>
          </a:xfrm>
          <a:prstGeom prst="rect">
            <a:avLst/>
          </a:prstGeom>
        </p:spPr>
      </p:pic>
    </p:spTree>
    <p:extLst>
      <p:ext uri="{BB962C8B-B14F-4D97-AF65-F5344CB8AC3E}">
        <p14:creationId xmlns:p14="http://schemas.microsoft.com/office/powerpoint/2010/main" val="3225472866"/>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p:cTn id="7"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p:cTn id="15"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16"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17"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18" dur="1000"/>
                                        <p:tgtEl>
                                          <p:spTgt spid="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style.rotation</p:attrName>
                                        </p:attrNameLst>
                                      </p:cBhvr>
                                      <p:tavLst>
                                        <p:tav tm="0">
                                          <p:val>
                                            <p:fltVal val="90"/>
                                          </p:val>
                                        </p:tav>
                                        <p:tav tm="100000">
                                          <p:val>
                                            <p:fltVal val="0"/>
                                          </p:val>
                                        </p:tav>
                                      </p:tavLst>
                                    </p:anim>
                                    <p:animEffect transition="in" filter="fade">
                                      <p:cBhvr>
                                        <p:cTn id="34" dur="10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1000" fill="hold"/>
                                        <p:tgtEl>
                                          <p:spTgt spid="6"/>
                                        </p:tgtEl>
                                        <p:attrNameLst>
                                          <p:attrName>ppt_w</p:attrName>
                                        </p:attrNameLst>
                                      </p:cBhvr>
                                      <p:tavLst>
                                        <p:tav tm="0">
                                          <p:val>
                                            <p:fltVal val="0"/>
                                          </p:val>
                                        </p:tav>
                                        <p:tav tm="100000">
                                          <p:val>
                                            <p:strVal val="#ppt_w"/>
                                          </p:val>
                                        </p:tav>
                                      </p:tavLst>
                                    </p:anim>
                                    <p:anim calcmode="lin" valueType="num">
                                      <p:cBhvr>
                                        <p:cTn id="40" dur="1000" fill="hold"/>
                                        <p:tgtEl>
                                          <p:spTgt spid="6"/>
                                        </p:tgtEl>
                                        <p:attrNameLst>
                                          <p:attrName>ppt_h</p:attrName>
                                        </p:attrNameLst>
                                      </p:cBhvr>
                                      <p:tavLst>
                                        <p:tav tm="0">
                                          <p:val>
                                            <p:fltVal val="0"/>
                                          </p:val>
                                        </p:tav>
                                        <p:tav tm="100000">
                                          <p:val>
                                            <p:strVal val="#ppt_h"/>
                                          </p:val>
                                        </p:tav>
                                      </p:tavLst>
                                    </p:anim>
                                    <p:anim calcmode="lin" valueType="num">
                                      <p:cBhvr>
                                        <p:cTn id="41" dur="1000" fill="hold"/>
                                        <p:tgtEl>
                                          <p:spTgt spid="6"/>
                                        </p:tgtEl>
                                        <p:attrNameLst>
                                          <p:attrName>style.rotation</p:attrName>
                                        </p:attrNameLst>
                                      </p:cBhvr>
                                      <p:tavLst>
                                        <p:tav tm="0">
                                          <p:val>
                                            <p:fltVal val="90"/>
                                          </p:val>
                                        </p:tav>
                                        <p:tav tm="100000">
                                          <p:val>
                                            <p:fltVal val="0"/>
                                          </p:val>
                                        </p:tav>
                                      </p:tavLst>
                                    </p:anim>
                                    <p:animEffect transition="in" filter="fade">
                                      <p:cBhvr>
                                        <p:cTn id="4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a:t>
            </a:r>
            <a:endParaRPr lang="en-US" dirty="0"/>
          </a:p>
        </p:txBody>
      </p:sp>
      <p:sp>
        <p:nvSpPr>
          <p:cNvPr id="3" name="Content Placeholder 2"/>
          <p:cNvSpPr>
            <a:spLocks noGrp="1"/>
          </p:cNvSpPr>
          <p:nvPr>
            <p:ph sz="quarter" idx="10"/>
          </p:nvPr>
        </p:nvSpPr>
        <p:spPr>
          <a:xfrm>
            <a:off x="2489994" y="2298834"/>
            <a:ext cx="12448164" cy="5768020"/>
          </a:xfrm>
        </p:spPr>
        <p:txBody>
          <a:bodyPr/>
          <a:lstStyle/>
          <a:p>
            <a:pPr marL="0" indent="0">
              <a:buNone/>
            </a:pPr>
            <a:endParaRPr lang="en-US" dirty="0" smtClean="0"/>
          </a:p>
          <a:p>
            <a:pPr marL="0" indent="0">
              <a:buNone/>
            </a:pPr>
            <a:r>
              <a:rPr lang="en-US" dirty="0" smtClean="0"/>
              <a:t>Note that Bad Debt Claim report is available to make the necessary assessments.</a:t>
            </a:r>
          </a:p>
          <a:p>
            <a:pPr marL="0" indent="0">
              <a:buNone/>
            </a:pPr>
            <a:endParaRPr lang="en-US" dirty="0"/>
          </a:p>
          <a:p>
            <a:pPr marL="0" indent="0">
              <a:buNone/>
            </a:pPr>
            <a:r>
              <a:rPr lang="en-US" dirty="0" smtClean="0"/>
              <a:t>Simply push the “Print button”…</a:t>
            </a:r>
          </a:p>
          <a:p>
            <a:pPr marL="0" indent="0">
              <a:buNone/>
            </a:pPr>
            <a:endParaRPr lang="en-US" dirty="0" smtClean="0"/>
          </a:p>
        </p:txBody>
      </p:sp>
      <p:pic>
        <p:nvPicPr>
          <p:cNvPr id="4" name="Picture 3"/>
          <p:cNvPicPr>
            <a:picLocks noChangeAspect="1"/>
          </p:cNvPicPr>
          <p:nvPr/>
        </p:nvPicPr>
        <p:blipFill>
          <a:blip r:embed="rId2"/>
          <a:stretch>
            <a:fillRect/>
          </a:stretch>
        </p:blipFill>
        <p:spPr>
          <a:xfrm>
            <a:off x="37306" y="0"/>
            <a:ext cx="14511912" cy="8972550"/>
          </a:xfrm>
          <a:prstGeom prst="rect">
            <a:avLst/>
          </a:prstGeom>
        </p:spPr>
      </p:pic>
      <p:sp>
        <p:nvSpPr>
          <p:cNvPr id="5" name="Rectangle 4"/>
          <p:cNvSpPr/>
          <p:nvPr/>
        </p:nvSpPr>
        <p:spPr>
          <a:xfrm>
            <a:off x="3023394" y="6477000"/>
            <a:ext cx="4114800" cy="137160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cxnSp>
        <p:nvCxnSpPr>
          <p:cNvPr id="7" name="Straight Arrow Connector 6"/>
          <p:cNvCxnSpPr/>
          <p:nvPr/>
        </p:nvCxnSpPr>
        <p:spPr>
          <a:xfrm rot="10800000">
            <a:off x="3417138" y="3962400"/>
            <a:ext cx="4826984" cy="2514600"/>
          </a:xfrm>
          <a:prstGeom prst="straightConnector1">
            <a:avLst/>
          </a:prstGeom>
          <a:ln w="254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3"/>
          <a:stretch>
            <a:fillRect/>
          </a:stretch>
        </p:blipFill>
        <p:spPr>
          <a:xfrm rot="20700000">
            <a:off x="1007004" y="1438238"/>
            <a:ext cx="11268075" cy="6106642"/>
          </a:xfrm>
          <a:prstGeom prst="rect">
            <a:avLst/>
          </a:prstGeom>
        </p:spPr>
      </p:pic>
    </p:spTree>
    <p:extLst>
      <p:ext uri="{BB962C8B-B14F-4D97-AF65-F5344CB8AC3E}">
        <p14:creationId xmlns:p14="http://schemas.microsoft.com/office/powerpoint/2010/main" val="123180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p:cTn id="1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style.rotation</p:attrName>
                                        </p:attrNameLst>
                                      </p:cBhvr>
                                      <p:tavLst>
                                        <p:tav tm="0">
                                          <p:val>
                                            <p:fltVal val="90"/>
                                          </p:val>
                                        </p:tav>
                                        <p:tav tm="100000">
                                          <p:val>
                                            <p:fltVal val="0"/>
                                          </p:val>
                                        </p:tav>
                                      </p:tavLst>
                                    </p:anim>
                                    <p:animEffect transition="in" filter="fade">
                                      <p:cBhvr>
                                        <p:cTn id="26" dur="1000"/>
                                        <p:tgtEl>
                                          <p:spTgt spid="7"/>
                                        </p:tgtEl>
                                      </p:cBhvr>
                                    </p:animEffect>
                                  </p:childTnLst>
                                </p:cTn>
                              </p:par>
                              <p:par>
                                <p:cTn id="27" presetID="31"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0" fill="hold"/>
                                        <p:tgtEl>
                                          <p:spTgt spid="4"/>
                                        </p:tgtEl>
                                        <p:attrNameLst>
                                          <p:attrName>ppt_w</p:attrName>
                                        </p:attrNameLst>
                                      </p:cBhvr>
                                      <p:tavLst>
                                        <p:tav tm="0">
                                          <p:val>
                                            <p:fltVal val="0"/>
                                          </p:val>
                                        </p:tav>
                                        <p:tav tm="100000">
                                          <p:val>
                                            <p:strVal val="#ppt_w"/>
                                          </p:val>
                                        </p:tav>
                                      </p:tavLst>
                                    </p:anim>
                                    <p:anim calcmode="lin" valueType="num">
                                      <p:cBhvr>
                                        <p:cTn id="30" dur="1000" fill="hold"/>
                                        <p:tgtEl>
                                          <p:spTgt spid="4"/>
                                        </p:tgtEl>
                                        <p:attrNameLst>
                                          <p:attrName>ppt_h</p:attrName>
                                        </p:attrNameLst>
                                      </p:cBhvr>
                                      <p:tavLst>
                                        <p:tav tm="0">
                                          <p:val>
                                            <p:fltVal val="0"/>
                                          </p:val>
                                        </p:tav>
                                        <p:tav tm="100000">
                                          <p:val>
                                            <p:strVal val="#ppt_h"/>
                                          </p:val>
                                        </p:tav>
                                      </p:tavLst>
                                    </p:anim>
                                    <p:anim calcmode="lin" valueType="num">
                                      <p:cBhvr>
                                        <p:cTn id="31" dur="1000" fill="hold"/>
                                        <p:tgtEl>
                                          <p:spTgt spid="4"/>
                                        </p:tgtEl>
                                        <p:attrNameLst>
                                          <p:attrName>style.rotation</p:attrName>
                                        </p:attrNameLst>
                                      </p:cBhvr>
                                      <p:tavLst>
                                        <p:tav tm="0">
                                          <p:val>
                                            <p:fltVal val="90"/>
                                          </p:val>
                                        </p:tav>
                                        <p:tav tm="100000">
                                          <p:val>
                                            <p:fltVal val="0"/>
                                          </p:val>
                                        </p:tav>
                                      </p:tavLst>
                                    </p:anim>
                                    <p:animEffect transition="in" filter="fade">
                                      <p:cBhvr>
                                        <p:cTn id="32" dur="1000"/>
                                        <p:tgtEl>
                                          <p:spTgt spid="4"/>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 calcmode="lin" valueType="num">
                                      <p:cBhvr>
                                        <p:cTn id="37" dur="1000" fill="hold"/>
                                        <p:tgtEl>
                                          <p:spTgt spid="5"/>
                                        </p:tgtEl>
                                        <p:attrNameLst>
                                          <p:attrName>style.rotation</p:attrName>
                                        </p:attrNameLst>
                                      </p:cBhvr>
                                      <p:tavLst>
                                        <p:tav tm="0">
                                          <p:val>
                                            <p:fltVal val="90"/>
                                          </p:val>
                                        </p:tav>
                                        <p:tav tm="100000">
                                          <p:val>
                                            <p:fltVal val="0"/>
                                          </p:val>
                                        </p:tav>
                                      </p:tavLst>
                                    </p:anim>
                                    <p:animEffect transition="in" filter="fade">
                                      <p:cBhvr>
                                        <p:cTn id="38" dur="10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1000" fill="hold"/>
                                        <p:tgtEl>
                                          <p:spTgt spid="8"/>
                                        </p:tgtEl>
                                        <p:attrNameLst>
                                          <p:attrName>ppt_w</p:attrName>
                                        </p:attrNameLst>
                                      </p:cBhvr>
                                      <p:tavLst>
                                        <p:tav tm="0">
                                          <p:val>
                                            <p:fltVal val="0"/>
                                          </p:val>
                                        </p:tav>
                                        <p:tav tm="100000">
                                          <p:val>
                                            <p:strVal val="#ppt_w"/>
                                          </p:val>
                                        </p:tav>
                                      </p:tavLst>
                                    </p:anim>
                                    <p:anim calcmode="lin" valueType="num">
                                      <p:cBhvr>
                                        <p:cTn id="44" dur="1000" fill="hold"/>
                                        <p:tgtEl>
                                          <p:spTgt spid="8"/>
                                        </p:tgtEl>
                                        <p:attrNameLst>
                                          <p:attrName>ppt_h</p:attrName>
                                        </p:attrNameLst>
                                      </p:cBhvr>
                                      <p:tavLst>
                                        <p:tav tm="0">
                                          <p:val>
                                            <p:fltVal val="0"/>
                                          </p:val>
                                        </p:tav>
                                        <p:tav tm="100000">
                                          <p:val>
                                            <p:strVal val="#ppt_h"/>
                                          </p:val>
                                        </p:tav>
                                      </p:tavLst>
                                    </p:anim>
                                    <p:anim calcmode="lin" valueType="num">
                                      <p:cBhvr>
                                        <p:cTn id="45" dur="1000" fill="hold"/>
                                        <p:tgtEl>
                                          <p:spTgt spid="8"/>
                                        </p:tgtEl>
                                        <p:attrNameLst>
                                          <p:attrName>style.rotation</p:attrName>
                                        </p:attrNameLst>
                                      </p:cBhvr>
                                      <p:tavLst>
                                        <p:tav tm="0">
                                          <p:val>
                                            <p:fltVal val="90"/>
                                          </p:val>
                                        </p:tav>
                                        <p:tav tm="100000">
                                          <p:val>
                                            <p:fltVal val="0"/>
                                          </p:val>
                                        </p:tav>
                                      </p:tavLst>
                                    </p:anim>
                                    <p:animEffect transition="in" filter="fade">
                                      <p:cBhvr>
                                        <p:cTn id="4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a:t>
            </a:r>
            <a:endParaRPr lang="en-US" dirty="0"/>
          </a:p>
        </p:txBody>
      </p:sp>
      <p:sp>
        <p:nvSpPr>
          <p:cNvPr id="3" name="Content Placeholder 2"/>
          <p:cNvSpPr>
            <a:spLocks noGrp="1"/>
          </p:cNvSpPr>
          <p:nvPr>
            <p:ph sz="quarter" idx="10"/>
          </p:nvPr>
        </p:nvSpPr>
        <p:spPr>
          <a:xfrm>
            <a:off x="2489994" y="2298834"/>
            <a:ext cx="12448164" cy="5768020"/>
          </a:xfrm>
        </p:spPr>
        <p:txBody>
          <a:bodyPr/>
          <a:lstStyle/>
          <a:p>
            <a:pPr marL="0" indent="0">
              <a:buNone/>
            </a:pPr>
            <a:endParaRPr lang="en-US" dirty="0" smtClean="0"/>
          </a:p>
          <a:p>
            <a:pPr marL="0" indent="0">
              <a:buNone/>
            </a:pPr>
            <a:r>
              <a:rPr lang="en-US" dirty="0"/>
              <a:t>Bad Debt Recovery </a:t>
            </a:r>
            <a:r>
              <a:rPr lang="en-US" dirty="0" smtClean="0"/>
              <a:t>is applicable </a:t>
            </a:r>
            <a:r>
              <a:rPr lang="en-US" dirty="0"/>
              <a:t>when cash is applied to </a:t>
            </a:r>
            <a:r>
              <a:rPr lang="en-US" dirty="0" smtClean="0"/>
              <a:t>Receivables / </a:t>
            </a:r>
            <a:r>
              <a:rPr lang="en-US" dirty="0"/>
              <a:t>Payables for </a:t>
            </a:r>
            <a:r>
              <a:rPr lang="en-US" dirty="0" smtClean="0"/>
              <a:t>which </a:t>
            </a:r>
            <a:r>
              <a:rPr lang="en-US" dirty="0"/>
              <a:t>Bad Debt Reliefs were declared earlier in time</a:t>
            </a:r>
            <a:r>
              <a:rPr lang="en-US" dirty="0" smtClean="0"/>
              <a:t>.</a:t>
            </a:r>
          </a:p>
          <a:p>
            <a:pPr marL="0" indent="0">
              <a:buNone/>
            </a:pPr>
            <a:endParaRPr lang="en-US" dirty="0"/>
          </a:p>
          <a:p>
            <a:pPr marL="0" indent="0">
              <a:buNone/>
            </a:pPr>
            <a:r>
              <a:rPr lang="en-US" dirty="0" smtClean="0"/>
              <a:t>Bad </a:t>
            </a:r>
            <a:r>
              <a:rPr lang="en-US" dirty="0"/>
              <a:t>Debt </a:t>
            </a:r>
            <a:r>
              <a:rPr lang="en-US" dirty="0" smtClean="0"/>
              <a:t>Recovery: “Process Bad Debt Recovery”-session…</a:t>
            </a:r>
            <a:endParaRPr lang="en-US" dirty="0"/>
          </a:p>
          <a:p>
            <a:pPr>
              <a:buFont typeface="Wingdings" panose="05000000000000000000" pitchFamily="2" charset="2"/>
              <a:buChar char="Ø"/>
            </a:pPr>
            <a:r>
              <a:rPr lang="en-US" dirty="0" smtClean="0"/>
              <a:t>Available on Receivables side: tfacr2216m000</a:t>
            </a:r>
          </a:p>
          <a:p>
            <a:pPr>
              <a:buFont typeface="Wingdings" panose="05000000000000000000" pitchFamily="2" charset="2"/>
              <a:buChar char="Ø"/>
            </a:pPr>
            <a:r>
              <a:rPr lang="en-US" dirty="0" smtClean="0"/>
              <a:t>Available on Payables side: tfacp2216m000</a:t>
            </a:r>
          </a:p>
          <a:p>
            <a:pPr>
              <a:buFont typeface="Wingdings" panose="05000000000000000000" pitchFamily="2" charset="2"/>
              <a:buChar char="Ø"/>
            </a:pPr>
            <a:endParaRPr lang="en-US" dirty="0"/>
          </a:p>
          <a:p>
            <a:pPr marL="0" indent="0">
              <a:buNone/>
            </a:pPr>
            <a:r>
              <a:rPr lang="en-US" dirty="0" smtClean="0"/>
              <a:t>Process basically the same as Bad Debt Relief… (simulate, post, finalize)</a:t>
            </a:r>
          </a:p>
        </p:txBody>
      </p:sp>
    </p:spTree>
    <p:extLst>
      <p:ext uri="{BB962C8B-B14F-4D97-AF65-F5344CB8AC3E}">
        <p14:creationId xmlns:p14="http://schemas.microsoft.com/office/powerpoint/2010/main" val="2863713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p:cTn id="1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p:cTn id="23"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p:cTn id="31"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p:cTn id="39"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Placeholder 57"/>
          <p:cNvPicPr>
            <a:picLocks noGrp="1" noChangeAspect="1"/>
          </p:cNvPicPr>
          <p:nvPr>
            <p:ph type="pic" sz="quarter" idx="11"/>
          </p:nvPr>
        </p:nvPicPr>
        <p:blipFill>
          <a:blip r:embed="rId2">
            <a:extLst>
              <a:ext uri="{28A0092B-C50C-407E-A947-70E740481C1C}">
                <a14:useLocalDpi xmlns:a14="http://schemas.microsoft.com/office/drawing/2010/main" val="0"/>
              </a:ext>
            </a:extLst>
          </a:blip>
          <a:stretch>
            <a:fillRect/>
          </a:stretch>
        </p:blipFill>
        <p:spPr>
          <a:xfrm>
            <a:off x="1" y="1651"/>
            <a:ext cx="16257586" cy="3657957"/>
          </a:xfrm>
        </p:spPr>
      </p:pic>
      <p:sp>
        <p:nvSpPr>
          <p:cNvPr id="14" name="Title 13"/>
          <p:cNvSpPr>
            <a:spLocks noGrp="1"/>
          </p:cNvSpPr>
          <p:nvPr>
            <p:ph type="title"/>
          </p:nvPr>
        </p:nvSpPr>
        <p:spPr/>
        <p:txBody>
          <a:bodyPr/>
          <a:lstStyle/>
          <a:p>
            <a:r>
              <a:rPr lang="en-US" dirty="0" smtClean="0"/>
              <a:t>Context</a:t>
            </a:r>
            <a:endParaRPr lang="en-US" dirty="0"/>
          </a:p>
        </p:txBody>
      </p:sp>
      <p:sp>
        <p:nvSpPr>
          <p:cNvPr id="15" name="Subtitle 14"/>
          <p:cNvSpPr>
            <a:spLocks noGrp="1"/>
          </p:cNvSpPr>
          <p:nvPr>
            <p:ph type="subTitle" idx="1"/>
          </p:nvPr>
        </p:nvSpPr>
        <p:spPr/>
        <p:txBody>
          <a:bodyPr/>
          <a:lstStyle/>
          <a:p>
            <a:r>
              <a:rPr lang="en-US" dirty="0" smtClean="0"/>
              <a:t> </a:t>
            </a:r>
            <a:endParaRPr lang="en-US" dirty="0"/>
          </a:p>
        </p:txBody>
      </p:sp>
    </p:spTree>
    <p:extLst>
      <p:ext uri="{BB962C8B-B14F-4D97-AF65-F5344CB8AC3E}">
        <p14:creationId xmlns:p14="http://schemas.microsoft.com/office/powerpoint/2010/main" val="38139434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2446948" cy="6367276"/>
          </a:xfrm>
        </p:spPr>
        <p:txBody>
          <a:bodyPr>
            <a:normAutofit/>
          </a:bodyPr>
          <a:lstStyle/>
          <a:p>
            <a:pPr marL="0" indent="0">
              <a:buNone/>
            </a:pPr>
            <a:endParaRPr lang="en-US" dirty="0" smtClean="0"/>
          </a:p>
          <a:p>
            <a:endParaRPr lang="en-US" dirty="0"/>
          </a:p>
          <a:p>
            <a:pPr marL="0" indent="0">
              <a:buNone/>
            </a:pPr>
            <a:r>
              <a:rPr lang="en-US" dirty="0"/>
              <a:t>Once bad debt </a:t>
            </a:r>
            <a:r>
              <a:rPr lang="en-US" dirty="0" smtClean="0"/>
              <a:t>recoveries are </a:t>
            </a:r>
            <a:r>
              <a:rPr lang="en-US" dirty="0"/>
              <a:t>generated:</a:t>
            </a:r>
          </a:p>
          <a:p>
            <a:pPr marL="0" indent="0">
              <a:buNone/>
            </a:pPr>
            <a:r>
              <a:rPr lang="en-US" dirty="0"/>
              <a:t>Navigate to the bad debt recovery in Bad Debt Relief / Recoveries by Invoice (tfacr2515m000) in:</a:t>
            </a:r>
          </a:p>
          <a:p>
            <a:pPr lvl="0"/>
            <a:r>
              <a:rPr lang="en-US" dirty="0"/>
              <a:t>Receivables Bad Debt Relief (tfacr2514m000) or </a:t>
            </a:r>
          </a:p>
          <a:p>
            <a:pPr lvl="0"/>
            <a:r>
              <a:rPr lang="en-US" dirty="0"/>
              <a:t>Invoice-to Business Partner Open Entries (tfacr2520m000) </a:t>
            </a:r>
          </a:p>
          <a:p>
            <a:pPr marL="0" indent="0">
              <a:buNone/>
            </a:pPr>
            <a:endParaRPr lang="en-US" dirty="0" smtClean="0"/>
          </a:p>
          <a:p>
            <a:pPr>
              <a:buFont typeface="Wingdings" panose="05000000000000000000" pitchFamily="2" charset="2"/>
              <a:buChar char="Ø"/>
            </a:pPr>
            <a:r>
              <a:rPr lang="en-US" dirty="0" smtClean="0"/>
              <a:t>When </a:t>
            </a:r>
            <a:r>
              <a:rPr lang="en-US" dirty="0"/>
              <a:t>bad debt recovery documents are finalized the tax can be declared.</a:t>
            </a:r>
          </a:p>
          <a:p>
            <a:pPr marL="455612" lvl="1" indent="0">
              <a:buNone/>
            </a:pPr>
            <a:endParaRPr lang="en-US" dirty="0" smtClean="0"/>
          </a:p>
        </p:txBody>
      </p:sp>
      <p:pic>
        <p:nvPicPr>
          <p:cNvPr id="4" name="Picture 3"/>
          <p:cNvPicPr>
            <a:picLocks noChangeAspect="1"/>
          </p:cNvPicPr>
          <p:nvPr/>
        </p:nvPicPr>
        <p:blipFill>
          <a:blip r:embed="rId3"/>
          <a:stretch>
            <a:fillRect/>
          </a:stretch>
        </p:blipFill>
        <p:spPr>
          <a:xfrm>
            <a:off x="432594" y="838200"/>
            <a:ext cx="14249400" cy="8120281"/>
          </a:xfrm>
          <a:prstGeom prst="rect">
            <a:avLst/>
          </a:prstGeom>
        </p:spPr>
      </p:pic>
    </p:spTree>
    <p:extLst>
      <p:ext uri="{BB962C8B-B14F-4D97-AF65-F5344CB8AC3E}">
        <p14:creationId xmlns:p14="http://schemas.microsoft.com/office/powerpoint/2010/main" val="2518934580"/>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8"/>
          <p:cNvSpPr>
            <a:spLocks noGrp="1" noChangeArrowheads="1"/>
          </p:cNvSpPr>
          <p:nvPr>
            <p:ph type="title"/>
          </p:nvPr>
        </p:nvSpPr>
        <p:spPr/>
        <p:txBody>
          <a:bodyPr/>
          <a:lstStyle/>
          <a:p>
            <a:r>
              <a:rPr lang="en-US" dirty="0" smtClean="0"/>
              <a:t>Process</a:t>
            </a:r>
          </a:p>
        </p:txBody>
      </p:sp>
      <p:graphicFrame>
        <p:nvGraphicFramePr>
          <p:cNvPr id="2" name="Content Placeholder 1"/>
          <p:cNvGraphicFramePr>
            <a:graphicFrameLocks noGrp="1"/>
          </p:cNvGraphicFramePr>
          <p:nvPr>
            <p:ph sz="quarter" idx="10"/>
            <p:extLst/>
          </p:nvPr>
        </p:nvGraphicFramePr>
        <p:xfrm>
          <a:off x="127794" y="1905000"/>
          <a:ext cx="15925800" cy="6858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7" name="Group 6"/>
          <p:cNvGrpSpPr/>
          <p:nvPr/>
        </p:nvGrpSpPr>
        <p:grpSpPr>
          <a:xfrm>
            <a:off x="12415044" y="3784750"/>
            <a:ext cx="3426519" cy="3225650"/>
            <a:chOff x="12939054" y="1882493"/>
            <a:chExt cx="2789480" cy="3098499"/>
          </a:xfrm>
          <a:solidFill>
            <a:srgbClr val="92D050"/>
          </a:solidFill>
        </p:grpSpPr>
        <p:sp>
          <p:nvSpPr>
            <p:cNvPr id="8" name="Rounded Rectangle 7"/>
            <p:cNvSpPr/>
            <p:nvPr/>
          </p:nvSpPr>
          <p:spPr>
            <a:xfrm>
              <a:off x="12939054" y="1882493"/>
              <a:ext cx="2789480" cy="3098499"/>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ounded Rectangle 4"/>
            <p:cNvSpPr txBox="1"/>
            <p:nvPr/>
          </p:nvSpPr>
          <p:spPr>
            <a:xfrm>
              <a:off x="13171678" y="2279101"/>
              <a:ext cx="2467209" cy="256571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kern="1200" dirty="0" smtClean="0">
                  <a:solidFill>
                    <a:schemeClr val="tx1"/>
                  </a:solidFill>
                </a:rPr>
                <a:t>Tax Declaration</a:t>
              </a:r>
              <a:endParaRPr lang="en-US" sz="3000" kern="1200" dirty="0">
                <a:solidFill>
                  <a:schemeClr val="tx1"/>
                </a:solidFill>
              </a:endParaRPr>
            </a:p>
          </p:txBody>
        </p:sp>
      </p:grpSp>
    </p:spTree>
    <p:custDataLst>
      <p:tags r:id="rId1"/>
    </p:custDataLst>
    <p:extLst>
      <p:ext uri="{BB962C8B-B14F-4D97-AF65-F5344CB8AC3E}">
        <p14:creationId xmlns:p14="http://schemas.microsoft.com/office/powerpoint/2010/main" val="27640823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2446948" cy="6367276"/>
          </a:xfrm>
        </p:spPr>
        <p:txBody>
          <a:bodyPr>
            <a:normAutofit/>
          </a:bodyPr>
          <a:lstStyle/>
          <a:p>
            <a:endParaRPr lang="en-US" dirty="0" smtClean="0"/>
          </a:p>
          <a:p>
            <a:endParaRPr lang="en-US" dirty="0" smtClean="0"/>
          </a:p>
          <a:p>
            <a:pPr>
              <a:buFont typeface="Wingdings" panose="05000000000000000000" pitchFamily="2" charset="2"/>
              <a:buChar char="Ø"/>
            </a:pPr>
            <a:r>
              <a:rPr lang="en-US" dirty="0" smtClean="0"/>
              <a:t>Last step in the process is to actual declare the </a:t>
            </a:r>
            <a:br>
              <a:rPr lang="en-US" dirty="0" smtClean="0"/>
            </a:br>
            <a:r>
              <a:rPr lang="en-US" dirty="0" smtClean="0"/>
              <a:t>bad debt reliefs and bad debt recovery amounts </a:t>
            </a:r>
            <a:br>
              <a:rPr lang="en-US" dirty="0" smtClean="0"/>
            </a:br>
            <a:r>
              <a:rPr lang="en-US" dirty="0" smtClean="0"/>
              <a:t>at the tax authorities.</a:t>
            </a:r>
          </a:p>
          <a:p>
            <a:pPr marL="0" indent="0">
              <a:buNone/>
            </a:pPr>
            <a:endParaRPr lang="en-US" dirty="0" smtClean="0"/>
          </a:p>
          <a:p>
            <a:pPr marL="0" indent="0">
              <a:buNone/>
            </a:pPr>
            <a:endParaRPr lang="en-US" dirty="0"/>
          </a:p>
          <a:p>
            <a:pPr marL="0" indent="0">
              <a:buNone/>
            </a:pPr>
            <a:r>
              <a:rPr lang="en-US" dirty="0" smtClean="0"/>
              <a:t>Take notice that </a:t>
            </a:r>
            <a:r>
              <a:rPr lang="en-US" sz="2800" dirty="0" smtClean="0"/>
              <a:t>tax </a:t>
            </a:r>
            <a:r>
              <a:rPr lang="en-US" sz="2800" dirty="0"/>
              <a:t>setup </a:t>
            </a:r>
            <a:r>
              <a:rPr lang="en-US" sz="2800" dirty="0" smtClean="0"/>
              <a:t>&amp; tax declaration are </a:t>
            </a:r>
            <a:r>
              <a:rPr lang="en-US" sz="2800" dirty="0"/>
              <a:t>explained in </a:t>
            </a:r>
            <a:r>
              <a:rPr lang="en-US" sz="2800" dirty="0" smtClean="0"/>
              <a:t>the </a:t>
            </a:r>
            <a:r>
              <a:rPr lang="en-US" sz="2800" dirty="0" err="1" smtClean="0"/>
              <a:t>powerpoint</a:t>
            </a:r>
            <a:r>
              <a:rPr lang="en-US" sz="2800" dirty="0" smtClean="0"/>
              <a:t> </a:t>
            </a:r>
            <a:r>
              <a:rPr lang="en-US" sz="2800" dirty="0" smtClean="0">
                <a:solidFill>
                  <a:srgbClr val="0070C0"/>
                </a:solidFill>
              </a:rPr>
              <a:t>“</a:t>
            </a:r>
            <a:r>
              <a:rPr lang="en-US" sz="2800" dirty="0">
                <a:solidFill>
                  <a:srgbClr val="0070C0"/>
                </a:solidFill>
              </a:rPr>
              <a:t>Malaysia – GST-03 Return”</a:t>
            </a:r>
            <a:endParaRPr lang="en-US" dirty="0" smtClean="0">
              <a:solidFill>
                <a:srgbClr val="0070C0"/>
              </a:solidFill>
            </a:endParaRPr>
          </a:p>
          <a:p>
            <a:pPr lvl="1"/>
            <a:endParaRPr lang="en-US" dirty="0" smtClean="0"/>
          </a:p>
        </p:txBody>
      </p:sp>
    </p:spTree>
    <p:extLst>
      <p:ext uri="{BB962C8B-B14F-4D97-AF65-F5344CB8AC3E}">
        <p14:creationId xmlns:p14="http://schemas.microsoft.com/office/powerpoint/2010/main" val="4186604091"/>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2446948" cy="2277459"/>
          </a:xfrm>
        </p:spPr>
        <p:txBody>
          <a:bodyPr>
            <a:normAutofit/>
          </a:bodyPr>
          <a:lstStyle/>
          <a:p>
            <a:endParaRPr lang="en-US" dirty="0" smtClean="0"/>
          </a:p>
          <a:p>
            <a:endParaRPr lang="en-US" dirty="0" smtClean="0"/>
          </a:p>
          <a:p>
            <a:pPr>
              <a:buFont typeface="Wingdings" panose="05000000000000000000" pitchFamily="2" charset="2"/>
              <a:buChar char="Ø"/>
            </a:pPr>
            <a:r>
              <a:rPr lang="en-US" dirty="0" smtClean="0"/>
              <a:t>Move to session “Tax Declaration”, create a new declaration &amp; select option “ Select Lines” under the action button…</a:t>
            </a:r>
          </a:p>
          <a:p>
            <a:pPr>
              <a:buFont typeface="Wingdings" panose="05000000000000000000" pitchFamily="2" charset="2"/>
              <a:buChar char="Ø"/>
            </a:pPr>
            <a:endParaRPr lang="en-US" dirty="0" smtClean="0">
              <a:solidFill>
                <a:srgbClr val="0070C0"/>
              </a:solidFill>
            </a:endParaRPr>
          </a:p>
          <a:p>
            <a:pPr lvl="1"/>
            <a:endParaRPr lang="en-US" dirty="0" smtClean="0"/>
          </a:p>
        </p:txBody>
      </p:sp>
      <p:pic>
        <p:nvPicPr>
          <p:cNvPr id="4" name="Picture 3"/>
          <p:cNvPicPr>
            <a:picLocks noChangeAspect="1"/>
          </p:cNvPicPr>
          <p:nvPr/>
        </p:nvPicPr>
        <p:blipFill>
          <a:blip r:embed="rId3"/>
          <a:stretch>
            <a:fillRect/>
          </a:stretch>
        </p:blipFill>
        <p:spPr>
          <a:xfrm>
            <a:off x="356394" y="113799"/>
            <a:ext cx="14070759" cy="8820651"/>
          </a:xfrm>
          <a:prstGeom prst="rect">
            <a:avLst/>
          </a:prstGeom>
        </p:spPr>
      </p:pic>
      <p:sp>
        <p:nvSpPr>
          <p:cNvPr id="5" name="Rectangle 4"/>
          <p:cNvSpPr/>
          <p:nvPr/>
        </p:nvSpPr>
        <p:spPr>
          <a:xfrm>
            <a:off x="11100594" y="990600"/>
            <a:ext cx="2667000" cy="45720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sp>
        <p:nvSpPr>
          <p:cNvPr id="7" name="TextBox 6"/>
          <p:cNvSpPr txBox="1"/>
          <p:nvPr/>
        </p:nvSpPr>
        <p:spPr>
          <a:xfrm rot="19800000">
            <a:off x="4147344" y="2564046"/>
            <a:ext cx="3238500" cy="615553"/>
          </a:xfrm>
          <a:prstGeom prst="rect">
            <a:avLst/>
          </a:prstGeom>
          <a:gradFill>
            <a:gsLst>
              <a:gs pos="7000">
                <a:srgbClr val="92D050"/>
              </a:gs>
              <a:gs pos="100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gradFill>
          <a:ln>
            <a:solidFill>
              <a:srgbClr val="FF0000"/>
            </a:solidFill>
          </a:ln>
        </p:spPr>
        <p:txBody>
          <a:bodyPr wrap="square" lIns="0" tIns="0" rIns="0" bIns="0" rtlCol="0" anchor="t">
            <a:spAutoFit/>
          </a:bodyPr>
          <a:lstStyle/>
          <a:p>
            <a:pPr algn="ctr"/>
            <a:r>
              <a:rPr lang="en-US" sz="2000" dirty="0" smtClean="0">
                <a:solidFill>
                  <a:schemeClr val="tx1">
                    <a:lumMod val="90000"/>
                    <a:lumOff val="10000"/>
                  </a:schemeClr>
                </a:solidFill>
              </a:rPr>
              <a:t>Note the declaration status is “Created”</a:t>
            </a:r>
          </a:p>
        </p:txBody>
      </p:sp>
    </p:spTree>
    <p:extLst>
      <p:ext uri="{BB962C8B-B14F-4D97-AF65-F5344CB8AC3E}">
        <p14:creationId xmlns:p14="http://schemas.microsoft.com/office/powerpoint/2010/main" val="3813406325"/>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p:cTn id="7"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anim calcmode="lin" valueType="num">
                                      <p:cBhvr>
                                        <p:cTn id="16" dur="500" fill="hold"/>
                                        <p:tgtEl>
                                          <p:spTgt spid="5"/>
                                        </p:tgtEl>
                                        <p:attrNameLst>
                                          <p:attrName>ppt_x</p:attrName>
                                        </p:attrNameLst>
                                      </p:cBhvr>
                                      <p:tavLst>
                                        <p:tav tm="0">
                                          <p:val>
                                            <p:strVal val="#ppt_x"/>
                                          </p:val>
                                        </p:tav>
                                        <p:tav tm="100000">
                                          <p:val>
                                            <p:strVal val="#ppt_x"/>
                                          </p:val>
                                        </p:tav>
                                      </p:tavLst>
                                    </p:anim>
                                    <p:anim calcmode="lin" valueType="num">
                                      <p:cBhvr>
                                        <p:cTn id="17"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animBg="1"/>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2446948" cy="6367276"/>
          </a:xfrm>
        </p:spPr>
        <p:txBody>
          <a:bodyPr>
            <a:normAutofit/>
          </a:bodyPr>
          <a:lstStyle/>
          <a:p>
            <a:endParaRPr lang="en-US" dirty="0" smtClean="0"/>
          </a:p>
          <a:p>
            <a:endParaRPr lang="en-US" dirty="0"/>
          </a:p>
          <a:p>
            <a:r>
              <a:rPr lang="en-US" dirty="0" err="1" smtClean="0"/>
              <a:t>bladiblabla</a:t>
            </a:r>
            <a:endParaRPr lang="en-US" dirty="0" smtClean="0"/>
          </a:p>
          <a:p>
            <a:pPr lvl="1"/>
            <a:endParaRPr lang="en-US" dirty="0" smtClean="0"/>
          </a:p>
        </p:txBody>
      </p:sp>
      <p:pic>
        <p:nvPicPr>
          <p:cNvPr id="4" name="Picture 3"/>
          <p:cNvPicPr>
            <a:picLocks noChangeAspect="1"/>
          </p:cNvPicPr>
          <p:nvPr/>
        </p:nvPicPr>
        <p:blipFill>
          <a:blip r:embed="rId3"/>
          <a:stretch>
            <a:fillRect/>
          </a:stretch>
        </p:blipFill>
        <p:spPr>
          <a:xfrm>
            <a:off x="432594" y="380999"/>
            <a:ext cx="13792200" cy="8624347"/>
          </a:xfrm>
          <a:prstGeom prst="rect">
            <a:avLst/>
          </a:prstGeom>
        </p:spPr>
      </p:pic>
      <p:sp>
        <p:nvSpPr>
          <p:cNvPr id="5" name="Rectangle 4"/>
          <p:cNvSpPr/>
          <p:nvPr/>
        </p:nvSpPr>
        <p:spPr>
          <a:xfrm>
            <a:off x="4090194" y="2590800"/>
            <a:ext cx="685800" cy="45720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cxnSp>
        <p:nvCxnSpPr>
          <p:cNvPr id="7" name="Straight Arrow Connector 6"/>
          <p:cNvCxnSpPr/>
          <p:nvPr/>
        </p:nvCxnSpPr>
        <p:spPr>
          <a:xfrm flipH="1" flipV="1">
            <a:off x="4775994" y="2895600"/>
            <a:ext cx="3429000" cy="259080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3771384"/>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2446948" cy="6367276"/>
          </a:xfrm>
        </p:spPr>
        <p:txBody>
          <a:bodyPr>
            <a:normAutofit/>
          </a:bodyPr>
          <a:lstStyle/>
          <a:p>
            <a:endParaRPr lang="en-US" dirty="0" smtClean="0"/>
          </a:p>
          <a:p>
            <a:endParaRPr lang="en-US" dirty="0"/>
          </a:p>
          <a:p>
            <a:r>
              <a:rPr lang="en-US" dirty="0" err="1" smtClean="0"/>
              <a:t>bladiblabla</a:t>
            </a:r>
            <a:endParaRPr lang="en-US" dirty="0" smtClean="0"/>
          </a:p>
          <a:p>
            <a:pPr lvl="1"/>
            <a:endParaRPr lang="en-US" dirty="0" smtClean="0"/>
          </a:p>
        </p:txBody>
      </p:sp>
      <p:pic>
        <p:nvPicPr>
          <p:cNvPr id="4" name="Picture 3"/>
          <p:cNvPicPr>
            <a:picLocks noChangeAspect="1"/>
          </p:cNvPicPr>
          <p:nvPr/>
        </p:nvPicPr>
        <p:blipFill>
          <a:blip r:embed="rId3"/>
          <a:stretch>
            <a:fillRect/>
          </a:stretch>
        </p:blipFill>
        <p:spPr>
          <a:xfrm>
            <a:off x="356394" y="470034"/>
            <a:ext cx="13335000" cy="8384548"/>
          </a:xfrm>
          <a:prstGeom prst="rect">
            <a:avLst/>
          </a:prstGeom>
        </p:spPr>
      </p:pic>
      <p:sp>
        <p:nvSpPr>
          <p:cNvPr id="5" name="Rectangle 4"/>
          <p:cNvSpPr/>
          <p:nvPr/>
        </p:nvSpPr>
        <p:spPr>
          <a:xfrm>
            <a:off x="10414794" y="1676400"/>
            <a:ext cx="2514600" cy="38100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sp>
        <p:nvSpPr>
          <p:cNvPr id="7" name="TextBox 6"/>
          <p:cNvSpPr txBox="1"/>
          <p:nvPr/>
        </p:nvSpPr>
        <p:spPr>
          <a:xfrm rot="19800000">
            <a:off x="4147344" y="2564046"/>
            <a:ext cx="3238500" cy="615553"/>
          </a:xfrm>
          <a:prstGeom prst="rect">
            <a:avLst/>
          </a:prstGeom>
          <a:gradFill>
            <a:gsLst>
              <a:gs pos="7000">
                <a:srgbClr val="92D050"/>
              </a:gs>
              <a:gs pos="100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gradFill>
          <a:ln>
            <a:solidFill>
              <a:srgbClr val="FF0000"/>
            </a:solidFill>
          </a:ln>
        </p:spPr>
        <p:txBody>
          <a:bodyPr wrap="square" lIns="0" tIns="0" rIns="0" bIns="0" rtlCol="0" anchor="t">
            <a:spAutoFit/>
          </a:bodyPr>
          <a:lstStyle/>
          <a:p>
            <a:pPr algn="ctr"/>
            <a:r>
              <a:rPr lang="en-US" sz="2000" dirty="0" smtClean="0">
                <a:solidFill>
                  <a:schemeClr val="tx1">
                    <a:lumMod val="90000"/>
                    <a:lumOff val="10000"/>
                  </a:schemeClr>
                </a:solidFill>
              </a:rPr>
              <a:t>Note the declaration status is “Selected”</a:t>
            </a:r>
          </a:p>
        </p:txBody>
      </p:sp>
    </p:spTree>
    <p:extLst>
      <p:ext uri="{BB962C8B-B14F-4D97-AF65-F5344CB8AC3E}">
        <p14:creationId xmlns:p14="http://schemas.microsoft.com/office/powerpoint/2010/main" val="675356348"/>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2446948" cy="6367276"/>
          </a:xfrm>
        </p:spPr>
        <p:txBody>
          <a:bodyPr>
            <a:normAutofit/>
          </a:bodyPr>
          <a:lstStyle/>
          <a:p>
            <a:endParaRPr lang="en-US" dirty="0" smtClean="0"/>
          </a:p>
          <a:p>
            <a:endParaRPr lang="en-US" dirty="0" smtClean="0"/>
          </a:p>
          <a:p>
            <a:pPr>
              <a:buFont typeface="Wingdings" panose="05000000000000000000" pitchFamily="2" charset="2"/>
              <a:buChar char="Ø"/>
            </a:pPr>
            <a:r>
              <a:rPr lang="en-US" dirty="0" smtClean="0"/>
              <a:t>…</a:t>
            </a:r>
            <a:endParaRPr lang="en-US" dirty="0" smtClean="0">
              <a:solidFill>
                <a:srgbClr val="0070C0"/>
              </a:solidFill>
            </a:endParaRPr>
          </a:p>
          <a:p>
            <a:pPr lvl="1"/>
            <a:endParaRPr lang="en-US" dirty="0" smtClean="0"/>
          </a:p>
        </p:txBody>
      </p:sp>
      <p:pic>
        <p:nvPicPr>
          <p:cNvPr id="4" name="Picture 3"/>
          <p:cNvPicPr>
            <a:picLocks noChangeAspect="1"/>
          </p:cNvPicPr>
          <p:nvPr/>
        </p:nvPicPr>
        <p:blipFill>
          <a:blip r:embed="rId3"/>
          <a:stretch>
            <a:fillRect/>
          </a:stretch>
        </p:blipFill>
        <p:spPr>
          <a:xfrm>
            <a:off x="280194" y="228600"/>
            <a:ext cx="13563600" cy="8671257"/>
          </a:xfrm>
          <a:prstGeom prst="rect">
            <a:avLst/>
          </a:prstGeom>
        </p:spPr>
      </p:pic>
      <p:sp>
        <p:nvSpPr>
          <p:cNvPr id="6" name="Rectangle 5"/>
          <p:cNvSpPr/>
          <p:nvPr/>
        </p:nvSpPr>
        <p:spPr>
          <a:xfrm>
            <a:off x="10643394" y="3124200"/>
            <a:ext cx="2514600" cy="38100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sp>
        <p:nvSpPr>
          <p:cNvPr id="7" name="TextBox 6"/>
          <p:cNvSpPr txBox="1"/>
          <p:nvPr/>
        </p:nvSpPr>
        <p:spPr>
          <a:xfrm rot="19800000">
            <a:off x="4147344" y="2564046"/>
            <a:ext cx="3238500" cy="615553"/>
          </a:xfrm>
          <a:prstGeom prst="rect">
            <a:avLst/>
          </a:prstGeom>
          <a:gradFill>
            <a:gsLst>
              <a:gs pos="7000">
                <a:srgbClr val="92D050"/>
              </a:gs>
              <a:gs pos="100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gradFill>
          <a:ln>
            <a:solidFill>
              <a:srgbClr val="FF0000"/>
            </a:solidFill>
          </a:ln>
        </p:spPr>
        <p:txBody>
          <a:bodyPr wrap="square" lIns="0" tIns="0" rIns="0" bIns="0" rtlCol="0" anchor="t">
            <a:spAutoFit/>
          </a:bodyPr>
          <a:lstStyle/>
          <a:p>
            <a:pPr algn="ctr"/>
            <a:r>
              <a:rPr lang="en-US" sz="2000" dirty="0" smtClean="0">
                <a:solidFill>
                  <a:schemeClr val="tx1">
                    <a:lumMod val="90000"/>
                    <a:lumOff val="10000"/>
                  </a:schemeClr>
                </a:solidFill>
              </a:rPr>
              <a:t>Note the declaration status is “Approved”</a:t>
            </a:r>
          </a:p>
        </p:txBody>
      </p:sp>
    </p:spTree>
    <p:extLst>
      <p:ext uri="{BB962C8B-B14F-4D97-AF65-F5344CB8AC3E}">
        <p14:creationId xmlns:p14="http://schemas.microsoft.com/office/powerpoint/2010/main" val="3483007751"/>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2446948" cy="6367276"/>
          </a:xfrm>
        </p:spPr>
        <p:txBody>
          <a:bodyPr>
            <a:normAutofit/>
          </a:bodyPr>
          <a:lstStyle/>
          <a:p>
            <a:endParaRPr lang="en-US" dirty="0" smtClean="0"/>
          </a:p>
          <a:p>
            <a:endParaRPr lang="en-US" dirty="0"/>
          </a:p>
          <a:p>
            <a:r>
              <a:rPr lang="en-US" dirty="0" err="1" smtClean="0"/>
              <a:t>bladiblabla</a:t>
            </a:r>
            <a:endParaRPr lang="en-US" dirty="0" smtClean="0"/>
          </a:p>
          <a:p>
            <a:pPr lvl="1"/>
            <a:endParaRPr lang="en-US" dirty="0" smtClean="0"/>
          </a:p>
        </p:txBody>
      </p:sp>
      <p:pic>
        <p:nvPicPr>
          <p:cNvPr id="4" name="Picture 3"/>
          <p:cNvPicPr>
            <a:picLocks noChangeAspect="1"/>
          </p:cNvPicPr>
          <p:nvPr/>
        </p:nvPicPr>
        <p:blipFill>
          <a:blip r:embed="rId3"/>
          <a:stretch>
            <a:fillRect/>
          </a:stretch>
        </p:blipFill>
        <p:spPr>
          <a:xfrm>
            <a:off x="280194" y="228599"/>
            <a:ext cx="13506095" cy="8585617"/>
          </a:xfrm>
          <a:prstGeom prst="rect">
            <a:avLst/>
          </a:prstGeom>
        </p:spPr>
      </p:pic>
      <p:cxnSp>
        <p:nvCxnSpPr>
          <p:cNvPr id="6" name="Straight Arrow Connector 5"/>
          <p:cNvCxnSpPr/>
          <p:nvPr/>
        </p:nvCxnSpPr>
        <p:spPr>
          <a:xfrm flipH="1" flipV="1">
            <a:off x="4013994" y="3733801"/>
            <a:ext cx="1219200" cy="556742"/>
          </a:xfrm>
          <a:prstGeom prst="straightConnector1">
            <a:avLst/>
          </a:prstGeom>
          <a:ln w="254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861594" y="4495800"/>
            <a:ext cx="3429000" cy="129540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spTree>
    <p:extLst>
      <p:ext uri="{BB962C8B-B14F-4D97-AF65-F5344CB8AC3E}">
        <p14:creationId xmlns:p14="http://schemas.microsoft.com/office/powerpoint/2010/main" val="784707548"/>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Process</a:t>
            </a:r>
            <a:endParaRPr lang="en-US" dirty="0"/>
          </a:p>
        </p:txBody>
      </p:sp>
      <p:sp>
        <p:nvSpPr>
          <p:cNvPr id="2" name="Content Placeholder 1"/>
          <p:cNvSpPr>
            <a:spLocks noGrp="1"/>
          </p:cNvSpPr>
          <p:nvPr>
            <p:ph sz="quarter" idx="10"/>
          </p:nvPr>
        </p:nvSpPr>
        <p:spPr>
          <a:xfrm>
            <a:off x="2056405" y="2446941"/>
            <a:ext cx="12446948" cy="6367276"/>
          </a:xfrm>
        </p:spPr>
        <p:txBody>
          <a:bodyPr>
            <a:normAutofit/>
          </a:bodyPr>
          <a:lstStyle/>
          <a:p>
            <a:endParaRPr lang="en-US" dirty="0" smtClean="0"/>
          </a:p>
          <a:p>
            <a:endParaRPr lang="en-US" dirty="0" smtClean="0"/>
          </a:p>
          <a:p>
            <a:pPr>
              <a:buFont typeface="Wingdings" panose="05000000000000000000" pitchFamily="2" charset="2"/>
              <a:buChar char="Ø"/>
            </a:pPr>
            <a:r>
              <a:rPr lang="en-US" dirty="0" smtClean="0"/>
              <a:t>…</a:t>
            </a:r>
            <a:endParaRPr lang="en-US" dirty="0" smtClean="0">
              <a:solidFill>
                <a:srgbClr val="0070C0"/>
              </a:solidFill>
            </a:endParaRPr>
          </a:p>
          <a:p>
            <a:pPr lvl="1"/>
            <a:endParaRPr lang="en-US" dirty="0" smtClean="0"/>
          </a:p>
        </p:txBody>
      </p:sp>
      <p:pic>
        <p:nvPicPr>
          <p:cNvPr id="4" name="Picture 3"/>
          <p:cNvPicPr>
            <a:picLocks noChangeAspect="1"/>
          </p:cNvPicPr>
          <p:nvPr/>
        </p:nvPicPr>
        <p:blipFill>
          <a:blip r:embed="rId3"/>
          <a:stretch>
            <a:fillRect/>
          </a:stretch>
        </p:blipFill>
        <p:spPr>
          <a:xfrm>
            <a:off x="203994" y="228600"/>
            <a:ext cx="13673008" cy="8763000"/>
          </a:xfrm>
          <a:prstGeom prst="rect">
            <a:avLst/>
          </a:prstGeom>
        </p:spPr>
      </p:pic>
      <p:sp>
        <p:nvSpPr>
          <p:cNvPr id="5" name="TextBox 4"/>
          <p:cNvSpPr txBox="1"/>
          <p:nvPr/>
        </p:nvSpPr>
        <p:spPr>
          <a:xfrm rot="19800000">
            <a:off x="4147344" y="2564046"/>
            <a:ext cx="3238500" cy="615553"/>
          </a:xfrm>
          <a:prstGeom prst="rect">
            <a:avLst/>
          </a:prstGeom>
          <a:gradFill>
            <a:gsLst>
              <a:gs pos="7000">
                <a:srgbClr val="92D050"/>
              </a:gs>
              <a:gs pos="100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gradFill>
          <a:ln>
            <a:solidFill>
              <a:srgbClr val="FF0000"/>
            </a:solidFill>
          </a:ln>
        </p:spPr>
        <p:txBody>
          <a:bodyPr wrap="square" lIns="0" tIns="0" rIns="0" bIns="0" rtlCol="0" anchor="t">
            <a:spAutoFit/>
          </a:bodyPr>
          <a:lstStyle/>
          <a:p>
            <a:pPr algn="ctr"/>
            <a:r>
              <a:rPr lang="en-US" sz="2000" dirty="0" smtClean="0">
                <a:solidFill>
                  <a:schemeClr val="tx1">
                    <a:lumMod val="90000"/>
                    <a:lumOff val="10000"/>
                  </a:schemeClr>
                </a:solidFill>
              </a:rPr>
              <a:t>Note the declaration status is “Submitted”</a:t>
            </a:r>
          </a:p>
        </p:txBody>
      </p:sp>
    </p:spTree>
    <p:extLst>
      <p:ext uri="{BB962C8B-B14F-4D97-AF65-F5344CB8AC3E}">
        <p14:creationId xmlns:p14="http://schemas.microsoft.com/office/powerpoint/2010/main" val="3278666763"/>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8"/>
          <p:cNvSpPr>
            <a:spLocks noGrp="1" noChangeArrowheads="1"/>
          </p:cNvSpPr>
          <p:nvPr>
            <p:ph type="title"/>
          </p:nvPr>
        </p:nvSpPr>
        <p:spPr/>
        <p:txBody>
          <a:bodyPr/>
          <a:lstStyle/>
          <a:p>
            <a:r>
              <a:rPr lang="en-US" dirty="0" smtClean="0"/>
              <a:t>Process</a:t>
            </a:r>
          </a:p>
        </p:txBody>
      </p:sp>
      <p:graphicFrame>
        <p:nvGraphicFramePr>
          <p:cNvPr id="2" name="Content Placeholder 1"/>
          <p:cNvGraphicFramePr>
            <a:graphicFrameLocks noGrp="1"/>
          </p:cNvGraphicFramePr>
          <p:nvPr>
            <p:ph sz="quarter" idx="10"/>
            <p:extLst>
              <p:ext uri="{D42A27DB-BD31-4B8C-83A1-F6EECF244321}">
                <p14:modId xmlns:p14="http://schemas.microsoft.com/office/powerpoint/2010/main" val="335703786"/>
              </p:ext>
            </p:extLst>
          </p:nvPr>
        </p:nvGraphicFramePr>
        <p:xfrm>
          <a:off x="127794" y="1905000"/>
          <a:ext cx="15925800" cy="6858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0942639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Context</a:t>
            </a:r>
            <a:endParaRPr lang="en-US" dirty="0"/>
          </a:p>
        </p:txBody>
      </p:sp>
      <p:sp>
        <p:nvSpPr>
          <p:cNvPr id="5" name="Content Placeholder 4"/>
          <p:cNvSpPr>
            <a:spLocks noGrp="1"/>
          </p:cNvSpPr>
          <p:nvPr>
            <p:ph sz="quarter" idx="10"/>
          </p:nvPr>
        </p:nvSpPr>
        <p:spPr>
          <a:xfrm>
            <a:off x="2055810" y="2446940"/>
            <a:ext cx="12778583" cy="5768020"/>
          </a:xfrm>
        </p:spPr>
        <p:txBody>
          <a:bodyPr/>
          <a:lstStyle/>
          <a:p>
            <a:pPr marL="0" indent="0">
              <a:buNone/>
            </a:pPr>
            <a:r>
              <a:rPr lang="en-US" dirty="0"/>
              <a:t>Output tax 		 	Tax to be paid on Sales.</a:t>
            </a:r>
          </a:p>
          <a:p>
            <a:pPr marL="0" indent="0">
              <a:buNone/>
            </a:pPr>
            <a:r>
              <a:rPr lang="en-US" dirty="0"/>
              <a:t>Input tax 			Tax to be claimed back on </a:t>
            </a:r>
            <a:r>
              <a:rPr lang="en-US" dirty="0" smtClean="0"/>
              <a:t>Purchases</a:t>
            </a:r>
            <a:r>
              <a:rPr lang="en-US" dirty="0"/>
              <a:t>.</a:t>
            </a:r>
          </a:p>
          <a:p>
            <a:pPr marL="0" indent="0">
              <a:buNone/>
            </a:pPr>
            <a:r>
              <a:rPr lang="en-US" dirty="0"/>
              <a:t/>
            </a:r>
            <a:br>
              <a:rPr lang="en-US" dirty="0"/>
            </a:br>
            <a:endParaRPr lang="en-US" dirty="0"/>
          </a:p>
          <a:p>
            <a:pPr marL="0" indent="0">
              <a:buNone/>
            </a:pPr>
            <a:r>
              <a:rPr lang="en-US" dirty="0"/>
              <a:t>In many countries…</a:t>
            </a:r>
            <a:br>
              <a:rPr lang="en-US" dirty="0"/>
            </a:br>
            <a:r>
              <a:rPr lang="en-US" dirty="0"/>
              <a:t/>
            </a:r>
            <a:br>
              <a:rPr lang="en-US" dirty="0"/>
            </a:br>
            <a:r>
              <a:rPr lang="en-US" dirty="0"/>
              <a:t>   Output tax on bad Receivables	</a:t>
            </a:r>
            <a:r>
              <a:rPr lang="en-US" dirty="0">
                <a:sym typeface="Wingdings" panose="05000000000000000000" pitchFamily="2" charset="2"/>
              </a:rPr>
              <a:t> </a:t>
            </a:r>
            <a:r>
              <a:rPr lang="en-US" dirty="0"/>
              <a:t>Can be claimed back</a:t>
            </a:r>
            <a:br>
              <a:rPr lang="en-US" dirty="0"/>
            </a:br>
            <a:r>
              <a:rPr lang="en-US" dirty="0"/>
              <a:t/>
            </a:r>
            <a:br>
              <a:rPr lang="en-US" dirty="0"/>
            </a:br>
            <a:r>
              <a:rPr lang="en-US" dirty="0"/>
              <a:t>   Input tax on Payables not paid	</a:t>
            </a:r>
            <a:r>
              <a:rPr lang="en-US" dirty="0">
                <a:sym typeface="Wingdings" panose="05000000000000000000" pitchFamily="2" charset="2"/>
              </a:rPr>
              <a:t> </a:t>
            </a:r>
            <a:r>
              <a:rPr lang="en-US" dirty="0"/>
              <a:t>Must be paid back.</a:t>
            </a:r>
          </a:p>
          <a:p>
            <a:pPr marL="0" indent="0">
              <a:buNone/>
            </a:pPr>
            <a:endParaRPr lang="en-US" dirty="0"/>
          </a:p>
        </p:txBody>
      </p:sp>
    </p:spTree>
    <p:extLst>
      <p:ext uri="{BB962C8B-B14F-4D97-AF65-F5344CB8AC3E}">
        <p14:creationId xmlns:p14="http://schemas.microsoft.com/office/powerpoint/2010/main" val="71068736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Placeholder 57"/>
          <p:cNvPicPr>
            <a:picLocks noGrp="1" noChangeAspect="1"/>
          </p:cNvPicPr>
          <p:nvPr>
            <p:ph type="pic" sz="quarter" idx="11"/>
          </p:nvPr>
        </p:nvPicPr>
        <p:blipFill>
          <a:blip r:embed="rId2">
            <a:extLst>
              <a:ext uri="{28A0092B-C50C-407E-A947-70E740481C1C}">
                <a14:useLocalDpi xmlns:a14="http://schemas.microsoft.com/office/drawing/2010/main" val="0"/>
              </a:ext>
            </a:extLst>
          </a:blip>
          <a:stretch>
            <a:fillRect/>
          </a:stretch>
        </p:blipFill>
        <p:spPr>
          <a:xfrm>
            <a:off x="1" y="1651"/>
            <a:ext cx="16257586" cy="3657957"/>
          </a:xfrm>
        </p:spPr>
      </p:pic>
      <p:sp>
        <p:nvSpPr>
          <p:cNvPr id="14" name="Title 13"/>
          <p:cNvSpPr>
            <a:spLocks noGrp="1"/>
          </p:cNvSpPr>
          <p:nvPr>
            <p:ph type="title"/>
          </p:nvPr>
        </p:nvSpPr>
        <p:spPr/>
        <p:txBody>
          <a:bodyPr/>
          <a:lstStyle/>
          <a:p>
            <a:r>
              <a:rPr lang="en-US" dirty="0" smtClean="0"/>
              <a:t>Overview GL Postings </a:t>
            </a:r>
            <a:endParaRPr lang="en-US" dirty="0"/>
          </a:p>
        </p:txBody>
      </p:sp>
      <p:sp>
        <p:nvSpPr>
          <p:cNvPr id="15" name="Subtitle 14"/>
          <p:cNvSpPr>
            <a:spLocks noGrp="1"/>
          </p:cNvSpPr>
          <p:nvPr>
            <p:ph type="subTitle" idx="1"/>
          </p:nvPr>
        </p:nvSpPr>
        <p:spPr/>
        <p:txBody>
          <a:bodyPr/>
          <a:lstStyle/>
          <a:p>
            <a:r>
              <a:rPr lang="en-US" dirty="0" smtClean="0"/>
              <a:t> </a:t>
            </a:r>
            <a:endParaRPr lang="en-US" dirty="0"/>
          </a:p>
        </p:txBody>
      </p:sp>
    </p:spTree>
    <p:extLst>
      <p:ext uri="{BB962C8B-B14F-4D97-AF65-F5344CB8AC3E}">
        <p14:creationId xmlns:p14="http://schemas.microsoft.com/office/powerpoint/2010/main" val="350439591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Overview GL Postings</a:t>
            </a:r>
            <a:endParaRPr lang="en-US" dirty="0"/>
          </a:p>
        </p:txBody>
      </p:sp>
      <p:sp>
        <p:nvSpPr>
          <p:cNvPr id="2" name="Content Placeholder 1"/>
          <p:cNvSpPr>
            <a:spLocks noGrp="1"/>
          </p:cNvSpPr>
          <p:nvPr>
            <p:ph sz="quarter" idx="10"/>
          </p:nvPr>
        </p:nvSpPr>
        <p:spPr>
          <a:xfrm>
            <a:off x="1499394" y="2446941"/>
            <a:ext cx="13003959" cy="6367276"/>
          </a:xfrm>
        </p:spPr>
        <p:txBody>
          <a:bodyPr>
            <a:normAutofit/>
          </a:bodyPr>
          <a:lstStyle/>
          <a:p>
            <a:pPr marL="455612" lvl="1" indent="0">
              <a:buNone/>
            </a:pPr>
            <a:endParaRPr lang="en-US" sz="3000" dirty="0" smtClean="0"/>
          </a:p>
          <a:p>
            <a:pPr marL="455612" lvl="1" indent="0">
              <a:buNone/>
            </a:pPr>
            <a:endParaRPr lang="en-US" sz="3000" dirty="0" smtClean="0"/>
          </a:p>
          <a:p>
            <a:pPr marL="455612" lvl="1" indent="0">
              <a:buNone/>
            </a:pPr>
            <a:r>
              <a:rPr lang="en-US" sz="3000" dirty="0" smtClean="0"/>
              <a:t>To illustrate the GL postings made in the O2C process in relation to Bad Debt Relief and Bad Debt Recovery, the following simplified overview of the journal entries can be made…</a:t>
            </a:r>
          </a:p>
        </p:txBody>
      </p:sp>
    </p:spTree>
    <p:extLst>
      <p:ext uri="{BB962C8B-B14F-4D97-AF65-F5344CB8AC3E}">
        <p14:creationId xmlns:p14="http://schemas.microsoft.com/office/powerpoint/2010/main" val="618852017"/>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Overview GL postings</a:t>
            </a:r>
            <a:endParaRPr lang="en-US" dirty="0"/>
          </a:p>
        </p:txBody>
      </p:sp>
      <p:graphicFrame>
        <p:nvGraphicFramePr>
          <p:cNvPr id="5" name="Table 4"/>
          <p:cNvGraphicFramePr>
            <a:graphicFrameLocks noGrp="1"/>
          </p:cNvGraphicFramePr>
          <p:nvPr>
            <p:extLst/>
          </p:nvPr>
        </p:nvGraphicFramePr>
        <p:xfrm>
          <a:off x="2242344" y="3055705"/>
          <a:ext cx="3947330" cy="1447800"/>
        </p:xfrm>
        <a:graphic>
          <a:graphicData uri="http://schemas.openxmlformats.org/drawingml/2006/table">
            <a:tbl>
              <a:tblPr firstRow="1" bandRow="1">
                <a:tableStyleId>{5C22544A-7EE6-4342-B048-85BDC9FD1C3A}</a:tableStyleId>
              </a:tblPr>
              <a:tblGrid>
                <a:gridCol w="257146">
                  <a:extLst>
                    <a:ext uri="{9D8B030D-6E8A-4147-A177-3AD203B41FA5}">
                      <a16:colId xmlns:a16="http://schemas.microsoft.com/office/drawing/2014/main" val="20000"/>
                    </a:ext>
                  </a:extLst>
                </a:gridCol>
                <a:gridCol w="315016">
                  <a:extLst>
                    <a:ext uri="{9D8B030D-6E8A-4147-A177-3AD203B41FA5}">
                      <a16:colId xmlns:a16="http://schemas.microsoft.com/office/drawing/2014/main" val="20001"/>
                    </a:ext>
                  </a:extLst>
                </a:gridCol>
                <a:gridCol w="3375168">
                  <a:extLst>
                    <a:ext uri="{9D8B030D-6E8A-4147-A177-3AD203B41FA5}">
                      <a16:colId xmlns:a16="http://schemas.microsoft.com/office/drawing/2014/main" val="20002"/>
                    </a:ext>
                  </a:extLst>
                </a:gridCol>
              </a:tblGrid>
              <a:tr h="0">
                <a:tc gridSpan="3">
                  <a:txBody>
                    <a:bodyPr/>
                    <a:lstStyle/>
                    <a:p>
                      <a:pPr marL="6350" marR="0" indent="0" algn="l" defTabSz="1451519" rtl="0" eaLnBrk="1" fontAlgn="auto" latinLnBrk="0" hangingPunct="1">
                        <a:lnSpc>
                          <a:spcPct val="85000"/>
                        </a:lnSpc>
                        <a:spcBef>
                          <a:spcPts val="600"/>
                        </a:spcBef>
                        <a:spcAft>
                          <a:spcPts val="600"/>
                        </a:spcAft>
                        <a:buClrTx/>
                        <a:buSzTx/>
                        <a:buFont typeface="Arial" pitchFamily="34" charset="0"/>
                        <a:buNone/>
                        <a:tabLst/>
                      </a:pPr>
                      <a:r>
                        <a:rPr lang="en-US" sz="2000" kern="1200" spc="-50" baseline="0" dirty="0" smtClean="0">
                          <a:solidFill>
                            <a:srgbClr val="FF0000"/>
                          </a:solidFill>
                          <a:latin typeface="+mn-lt"/>
                          <a:ea typeface="Tahoma" pitchFamily="34" charset="0"/>
                          <a:cs typeface="Tahoma" pitchFamily="34" charset="0"/>
                        </a:rPr>
                        <a:t>1: Sales Invoice</a:t>
                      </a:r>
                      <a:endParaRPr lang="en-US" sz="2000" kern="1200" spc="-50" baseline="0" dirty="0">
                        <a:solidFill>
                          <a:srgbClr val="FF0000"/>
                        </a:solidFill>
                        <a:latin typeface="+mn-lt"/>
                        <a:ea typeface="Tahoma" pitchFamily="34" charset="0"/>
                        <a:cs typeface="Tahoma" pitchFamily="34" charset="0"/>
                      </a:endParaRPr>
                    </a:p>
                  </a:txBody>
                  <a:tcPr marL="0" marR="0" marT="0" marB="0"/>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0">
                <a:tc>
                  <a:txBody>
                    <a:bodyPr/>
                    <a:lstStyle/>
                    <a:p>
                      <a:endParaRPr lang="en-US" dirty="0"/>
                    </a:p>
                  </a:txBody>
                  <a:tcPr marL="0" marR="0" marT="0" marB="0"/>
                </a:tc>
                <a:tc gridSpan="2">
                  <a:txBody>
                    <a:bodyPr/>
                    <a:lstStyle/>
                    <a:p>
                      <a:r>
                        <a:rPr lang="en-US" sz="2000" dirty="0" smtClean="0"/>
                        <a:t>Accounts Receivable</a:t>
                      </a:r>
                      <a:endParaRPr lang="en-US" sz="2000" dirty="0"/>
                    </a:p>
                  </a:txBody>
                  <a:tcPr marL="0" marR="0" marT="0" marB="0"/>
                </a:tc>
                <a:tc hMerge="1">
                  <a:txBody>
                    <a:bodyPr/>
                    <a:lstStyle/>
                    <a:p>
                      <a:endParaRPr lang="en-US" dirty="0"/>
                    </a:p>
                  </a:txBody>
                  <a:tcPr/>
                </a:tc>
                <a:extLst>
                  <a:ext uri="{0D108BD9-81ED-4DB2-BD59-A6C34878D82A}">
                    <a16:rowId xmlns:a16="http://schemas.microsoft.com/office/drawing/2014/main" val="10001"/>
                  </a:ext>
                </a:extLst>
              </a:tr>
              <a:tr h="0">
                <a:tc>
                  <a:txBody>
                    <a:bodyPr/>
                    <a:lstStyle/>
                    <a:p>
                      <a:endParaRPr lang="en-US" dirty="0"/>
                    </a:p>
                  </a:txBody>
                  <a:tcPr marL="0" marR="0" marT="0" marB="0"/>
                </a:tc>
                <a:tc>
                  <a:txBody>
                    <a:bodyPr/>
                    <a:lstStyle/>
                    <a:p>
                      <a:endParaRPr lang="en-US" sz="2000" dirty="0"/>
                    </a:p>
                  </a:txBody>
                  <a:tcPr marL="0" marR="0" marT="0" marB="0"/>
                </a:tc>
                <a:tc>
                  <a:txBody>
                    <a:bodyPr/>
                    <a:lstStyle/>
                    <a:p>
                      <a:r>
                        <a:rPr lang="en-US" sz="2000" dirty="0" smtClean="0"/>
                        <a:t>Sales</a:t>
                      </a:r>
                    </a:p>
                  </a:txBody>
                  <a:tcPr marL="0" marR="0" marT="0" marB="0"/>
                </a:tc>
                <a:extLst>
                  <a:ext uri="{0D108BD9-81ED-4DB2-BD59-A6C34878D82A}">
                    <a16:rowId xmlns:a16="http://schemas.microsoft.com/office/drawing/2014/main" val="10002"/>
                  </a:ext>
                </a:extLst>
              </a:tr>
              <a:tr h="0">
                <a:tc>
                  <a:txBody>
                    <a:bodyPr/>
                    <a:lstStyle/>
                    <a:p>
                      <a:pPr marL="0" algn="l" defTabSz="1451519" rtl="0" eaLnBrk="1" latinLnBrk="0" hangingPunct="1"/>
                      <a:endParaRPr lang="en-US" sz="2000" kern="1200" dirty="0">
                        <a:solidFill>
                          <a:schemeClr val="dk1"/>
                        </a:solidFill>
                        <a:latin typeface="+mn-lt"/>
                        <a:ea typeface="+mn-ea"/>
                        <a:cs typeface="+mn-cs"/>
                      </a:endParaRPr>
                    </a:p>
                  </a:txBody>
                  <a:tcPr marL="0" marR="0" marT="0" marB="0"/>
                </a:tc>
                <a:tc>
                  <a:txBody>
                    <a:bodyPr/>
                    <a:lstStyle/>
                    <a:p>
                      <a:pPr marL="0" algn="l" defTabSz="1451519" rtl="0" eaLnBrk="1" latinLnBrk="0" hangingPunct="1"/>
                      <a:endParaRPr lang="en-US" sz="2000" kern="1200" dirty="0">
                        <a:solidFill>
                          <a:schemeClr val="dk1"/>
                        </a:solidFill>
                        <a:latin typeface="+mn-lt"/>
                        <a:ea typeface="+mn-ea"/>
                        <a:cs typeface="+mn-cs"/>
                      </a:endParaRPr>
                    </a:p>
                  </a:txBody>
                  <a:tcPr marL="0" marR="0" marT="0" marB="0"/>
                </a:tc>
                <a:tc>
                  <a:txBody>
                    <a:bodyPr/>
                    <a:lstStyle/>
                    <a:p>
                      <a:pPr marL="0" algn="l" defTabSz="1451519" rtl="0" eaLnBrk="1" latinLnBrk="0" hangingPunct="1"/>
                      <a:r>
                        <a:rPr lang="en-US" sz="2000" kern="1200" dirty="0" smtClean="0">
                          <a:solidFill>
                            <a:schemeClr val="dk1"/>
                          </a:solidFill>
                          <a:latin typeface="+mn-lt"/>
                          <a:ea typeface="+mn-ea"/>
                          <a:cs typeface="+mn-cs"/>
                        </a:rPr>
                        <a:t>Output Tax</a:t>
                      </a:r>
                      <a:endParaRPr lang="en-US" sz="2000" b="0" kern="1200" dirty="0" smtClean="0">
                        <a:solidFill>
                          <a:schemeClr val="dk1"/>
                        </a:solidFill>
                        <a:latin typeface="+mn-lt"/>
                        <a:ea typeface="+mn-ea"/>
                        <a:cs typeface="+mn-cs"/>
                      </a:endParaRPr>
                    </a:p>
                  </a:txBody>
                  <a:tcPr marL="0" marR="0" marT="0" marB="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nvPr>
        </p:nvGraphicFramePr>
        <p:xfrm>
          <a:off x="2242344" y="4721502"/>
          <a:ext cx="3947330" cy="1143000"/>
        </p:xfrm>
        <a:graphic>
          <a:graphicData uri="http://schemas.openxmlformats.org/drawingml/2006/table">
            <a:tbl>
              <a:tblPr firstRow="1" bandRow="1">
                <a:tableStyleId>{5C22544A-7EE6-4342-B048-85BDC9FD1C3A}</a:tableStyleId>
              </a:tblPr>
              <a:tblGrid>
                <a:gridCol w="257146">
                  <a:extLst>
                    <a:ext uri="{9D8B030D-6E8A-4147-A177-3AD203B41FA5}">
                      <a16:colId xmlns:a16="http://schemas.microsoft.com/office/drawing/2014/main" val="20000"/>
                    </a:ext>
                  </a:extLst>
                </a:gridCol>
                <a:gridCol w="315016">
                  <a:extLst>
                    <a:ext uri="{9D8B030D-6E8A-4147-A177-3AD203B41FA5}">
                      <a16:colId xmlns:a16="http://schemas.microsoft.com/office/drawing/2014/main" val="20001"/>
                    </a:ext>
                  </a:extLst>
                </a:gridCol>
                <a:gridCol w="3375168">
                  <a:extLst>
                    <a:ext uri="{9D8B030D-6E8A-4147-A177-3AD203B41FA5}">
                      <a16:colId xmlns:a16="http://schemas.microsoft.com/office/drawing/2014/main" val="20002"/>
                    </a:ext>
                  </a:extLst>
                </a:gridCol>
              </a:tblGrid>
              <a:tr h="0">
                <a:tc gridSpan="3">
                  <a:txBody>
                    <a:bodyPr/>
                    <a:lstStyle/>
                    <a:p>
                      <a:pPr marL="6350" marR="0" indent="0" algn="l" defTabSz="1451519" rtl="0" eaLnBrk="1" fontAlgn="auto" latinLnBrk="0" hangingPunct="1">
                        <a:lnSpc>
                          <a:spcPct val="85000"/>
                        </a:lnSpc>
                        <a:spcBef>
                          <a:spcPts val="600"/>
                        </a:spcBef>
                        <a:spcAft>
                          <a:spcPts val="600"/>
                        </a:spcAft>
                        <a:buClrTx/>
                        <a:buSzTx/>
                        <a:buFont typeface="Arial" pitchFamily="34" charset="0"/>
                        <a:buNone/>
                        <a:tabLst/>
                      </a:pPr>
                      <a:r>
                        <a:rPr lang="en-US" sz="2000" kern="1200" spc="-50" baseline="0" dirty="0" smtClean="0">
                          <a:solidFill>
                            <a:srgbClr val="FF0000"/>
                          </a:solidFill>
                          <a:latin typeface="+mn-lt"/>
                          <a:ea typeface="Tahoma" pitchFamily="34" charset="0"/>
                          <a:cs typeface="Tahoma" pitchFamily="34" charset="0"/>
                        </a:rPr>
                        <a:t>2: Submission Tax Declaration</a:t>
                      </a:r>
                      <a:endParaRPr lang="en-US" sz="2000" kern="1200" spc="-50" baseline="0" dirty="0">
                        <a:solidFill>
                          <a:srgbClr val="FF0000"/>
                        </a:solidFill>
                        <a:latin typeface="+mn-lt"/>
                        <a:ea typeface="Tahoma" pitchFamily="34" charset="0"/>
                        <a:cs typeface="Tahoma" pitchFamily="34" charset="0"/>
                      </a:endParaRPr>
                    </a:p>
                  </a:txBody>
                  <a:tcPr marL="0" marR="0" marT="0" marB="0"/>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0">
                <a:tc>
                  <a:txBody>
                    <a:bodyPr/>
                    <a:lstStyle/>
                    <a:p>
                      <a:endParaRPr lang="en-US" dirty="0"/>
                    </a:p>
                  </a:txBody>
                  <a:tcPr marL="0" marR="0" marT="0" marB="0"/>
                </a:tc>
                <a:tc gridSpan="2">
                  <a:txBody>
                    <a:bodyPr/>
                    <a:lstStyle/>
                    <a:p>
                      <a:r>
                        <a:rPr lang="en-US" sz="2000" dirty="0" smtClean="0"/>
                        <a:t>Output Tax</a:t>
                      </a:r>
                      <a:endParaRPr lang="en-US" sz="2000" dirty="0"/>
                    </a:p>
                  </a:txBody>
                  <a:tcPr marL="0" marR="0" marT="0" marB="0"/>
                </a:tc>
                <a:tc hMerge="1">
                  <a:txBody>
                    <a:bodyPr/>
                    <a:lstStyle/>
                    <a:p>
                      <a:endParaRPr lang="en-US" dirty="0"/>
                    </a:p>
                  </a:txBody>
                  <a:tcPr/>
                </a:tc>
                <a:extLst>
                  <a:ext uri="{0D108BD9-81ED-4DB2-BD59-A6C34878D82A}">
                    <a16:rowId xmlns:a16="http://schemas.microsoft.com/office/drawing/2014/main" val="10001"/>
                  </a:ext>
                </a:extLst>
              </a:tr>
              <a:tr h="0">
                <a:tc>
                  <a:txBody>
                    <a:bodyPr/>
                    <a:lstStyle/>
                    <a:p>
                      <a:endParaRPr lang="en-US" dirty="0"/>
                    </a:p>
                  </a:txBody>
                  <a:tcPr marL="0" marR="0" marT="0" marB="0"/>
                </a:tc>
                <a:tc>
                  <a:txBody>
                    <a:bodyPr/>
                    <a:lstStyle/>
                    <a:p>
                      <a:endParaRPr lang="en-US" sz="2000" dirty="0"/>
                    </a:p>
                  </a:txBody>
                  <a:tcPr marL="0" marR="0" marT="0" marB="0"/>
                </a:tc>
                <a:tc>
                  <a:txBody>
                    <a:bodyPr/>
                    <a:lstStyle/>
                    <a:p>
                      <a:r>
                        <a:rPr lang="en-US" sz="2000" dirty="0" smtClean="0"/>
                        <a:t>Tax Recoverable</a:t>
                      </a:r>
                    </a:p>
                  </a:txBody>
                  <a:tcPr marL="0" marR="0" marT="0" marB="0"/>
                </a:tc>
                <a:extLst>
                  <a:ext uri="{0D108BD9-81ED-4DB2-BD59-A6C34878D82A}">
                    <a16:rowId xmlns:a16="http://schemas.microsoft.com/office/drawing/2014/main" val="10002"/>
                  </a:ext>
                </a:extLst>
              </a:tr>
            </a:tbl>
          </a:graphicData>
        </a:graphic>
      </p:graphicFrame>
      <p:graphicFrame>
        <p:nvGraphicFramePr>
          <p:cNvPr id="7" name="Table 6"/>
          <p:cNvGraphicFramePr>
            <a:graphicFrameLocks noGrp="1"/>
          </p:cNvGraphicFramePr>
          <p:nvPr>
            <p:extLst/>
          </p:nvPr>
        </p:nvGraphicFramePr>
        <p:xfrm>
          <a:off x="2242344" y="6125560"/>
          <a:ext cx="3947330" cy="1143000"/>
        </p:xfrm>
        <a:graphic>
          <a:graphicData uri="http://schemas.openxmlformats.org/drawingml/2006/table">
            <a:tbl>
              <a:tblPr firstRow="1" bandRow="1">
                <a:tableStyleId>{5C22544A-7EE6-4342-B048-85BDC9FD1C3A}</a:tableStyleId>
              </a:tblPr>
              <a:tblGrid>
                <a:gridCol w="257146">
                  <a:extLst>
                    <a:ext uri="{9D8B030D-6E8A-4147-A177-3AD203B41FA5}">
                      <a16:colId xmlns:a16="http://schemas.microsoft.com/office/drawing/2014/main" val="20000"/>
                    </a:ext>
                  </a:extLst>
                </a:gridCol>
                <a:gridCol w="315016">
                  <a:extLst>
                    <a:ext uri="{9D8B030D-6E8A-4147-A177-3AD203B41FA5}">
                      <a16:colId xmlns:a16="http://schemas.microsoft.com/office/drawing/2014/main" val="20001"/>
                    </a:ext>
                  </a:extLst>
                </a:gridCol>
                <a:gridCol w="3375168">
                  <a:extLst>
                    <a:ext uri="{9D8B030D-6E8A-4147-A177-3AD203B41FA5}">
                      <a16:colId xmlns:a16="http://schemas.microsoft.com/office/drawing/2014/main" val="20002"/>
                    </a:ext>
                  </a:extLst>
                </a:gridCol>
              </a:tblGrid>
              <a:tr h="0">
                <a:tc gridSpan="3">
                  <a:txBody>
                    <a:bodyPr/>
                    <a:lstStyle/>
                    <a:p>
                      <a:pPr marL="6350" marR="0" indent="0" algn="l" defTabSz="1451519" rtl="0" eaLnBrk="1" fontAlgn="auto" latinLnBrk="0" hangingPunct="1">
                        <a:lnSpc>
                          <a:spcPct val="85000"/>
                        </a:lnSpc>
                        <a:spcBef>
                          <a:spcPts val="600"/>
                        </a:spcBef>
                        <a:spcAft>
                          <a:spcPts val="600"/>
                        </a:spcAft>
                        <a:buClrTx/>
                        <a:buSzTx/>
                        <a:buFont typeface="Arial" pitchFamily="34" charset="0"/>
                        <a:buNone/>
                        <a:tabLst/>
                      </a:pPr>
                      <a:r>
                        <a:rPr lang="en-US" sz="2000" kern="1200" spc="-50" baseline="0" dirty="0" smtClean="0">
                          <a:solidFill>
                            <a:srgbClr val="FF0000"/>
                          </a:solidFill>
                          <a:latin typeface="+mn-lt"/>
                          <a:ea typeface="Tahoma" pitchFamily="34" charset="0"/>
                          <a:cs typeface="Tahoma" pitchFamily="34" charset="0"/>
                        </a:rPr>
                        <a:t>3: Payment Tax Declaration</a:t>
                      </a:r>
                      <a:endParaRPr lang="en-US" sz="2000" kern="1200" spc="-50" baseline="0" dirty="0">
                        <a:solidFill>
                          <a:srgbClr val="FF0000"/>
                        </a:solidFill>
                        <a:latin typeface="+mn-lt"/>
                        <a:ea typeface="Tahoma" pitchFamily="34" charset="0"/>
                        <a:cs typeface="Tahoma" pitchFamily="34" charset="0"/>
                      </a:endParaRPr>
                    </a:p>
                  </a:txBody>
                  <a:tcPr marL="0" marR="0" marT="0" marB="0"/>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0">
                <a:tc>
                  <a:txBody>
                    <a:bodyPr/>
                    <a:lstStyle/>
                    <a:p>
                      <a:endParaRPr lang="en-US" dirty="0"/>
                    </a:p>
                  </a:txBody>
                  <a:tcPr marL="0" marR="0" marT="0" marB="0"/>
                </a:tc>
                <a:tc gridSpan="2">
                  <a:txBody>
                    <a:bodyPr/>
                    <a:lstStyle/>
                    <a:p>
                      <a:r>
                        <a:rPr lang="en-US" sz="2000" dirty="0" smtClean="0"/>
                        <a:t>Tax Recoverable</a:t>
                      </a:r>
                      <a:endParaRPr lang="en-US" sz="2000" dirty="0"/>
                    </a:p>
                  </a:txBody>
                  <a:tcPr marL="0" marR="0" marT="0" marB="0"/>
                </a:tc>
                <a:tc hMerge="1">
                  <a:txBody>
                    <a:bodyPr/>
                    <a:lstStyle/>
                    <a:p>
                      <a:endParaRPr lang="en-US" dirty="0"/>
                    </a:p>
                  </a:txBody>
                  <a:tcPr/>
                </a:tc>
                <a:extLst>
                  <a:ext uri="{0D108BD9-81ED-4DB2-BD59-A6C34878D82A}">
                    <a16:rowId xmlns:a16="http://schemas.microsoft.com/office/drawing/2014/main" val="10001"/>
                  </a:ext>
                </a:extLst>
              </a:tr>
              <a:tr h="0">
                <a:tc>
                  <a:txBody>
                    <a:bodyPr/>
                    <a:lstStyle/>
                    <a:p>
                      <a:endParaRPr lang="en-US" dirty="0"/>
                    </a:p>
                  </a:txBody>
                  <a:tcPr marL="0" marR="0" marT="0" marB="0"/>
                </a:tc>
                <a:tc>
                  <a:txBody>
                    <a:bodyPr/>
                    <a:lstStyle/>
                    <a:p>
                      <a:endParaRPr lang="en-US" sz="2000" dirty="0"/>
                    </a:p>
                  </a:txBody>
                  <a:tcPr marL="0" marR="0" marT="0" marB="0"/>
                </a:tc>
                <a:tc>
                  <a:txBody>
                    <a:bodyPr/>
                    <a:lstStyle/>
                    <a:p>
                      <a:r>
                        <a:rPr lang="en-US" sz="2000" dirty="0" smtClean="0"/>
                        <a:t>Bank</a:t>
                      </a:r>
                    </a:p>
                  </a:txBody>
                  <a:tcPr marL="0" marR="0" marT="0" marB="0"/>
                </a:tc>
                <a:extLst>
                  <a:ext uri="{0D108BD9-81ED-4DB2-BD59-A6C34878D82A}">
                    <a16:rowId xmlns:a16="http://schemas.microsoft.com/office/drawing/2014/main" val="10002"/>
                  </a:ext>
                </a:extLst>
              </a:tr>
            </a:tbl>
          </a:graphicData>
        </a:graphic>
      </p:graphicFrame>
      <p:graphicFrame>
        <p:nvGraphicFramePr>
          <p:cNvPr id="8" name="Table 7"/>
          <p:cNvGraphicFramePr>
            <a:graphicFrameLocks noGrp="1"/>
          </p:cNvGraphicFramePr>
          <p:nvPr>
            <p:extLst/>
          </p:nvPr>
        </p:nvGraphicFramePr>
        <p:xfrm>
          <a:off x="2242344" y="7543800"/>
          <a:ext cx="3947330" cy="1143000"/>
        </p:xfrm>
        <a:graphic>
          <a:graphicData uri="http://schemas.openxmlformats.org/drawingml/2006/table">
            <a:tbl>
              <a:tblPr firstRow="1" bandRow="1">
                <a:tableStyleId>{5C22544A-7EE6-4342-B048-85BDC9FD1C3A}</a:tableStyleId>
              </a:tblPr>
              <a:tblGrid>
                <a:gridCol w="257146">
                  <a:extLst>
                    <a:ext uri="{9D8B030D-6E8A-4147-A177-3AD203B41FA5}">
                      <a16:colId xmlns:a16="http://schemas.microsoft.com/office/drawing/2014/main" val="20000"/>
                    </a:ext>
                  </a:extLst>
                </a:gridCol>
                <a:gridCol w="315016">
                  <a:extLst>
                    <a:ext uri="{9D8B030D-6E8A-4147-A177-3AD203B41FA5}">
                      <a16:colId xmlns:a16="http://schemas.microsoft.com/office/drawing/2014/main" val="20001"/>
                    </a:ext>
                  </a:extLst>
                </a:gridCol>
                <a:gridCol w="3375168">
                  <a:extLst>
                    <a:ext uri="{9D8B030D-6E8A-4147-A177-3AD203B41FA5}">
                      <a16:colId xmlns:a16="http://schemas.microsoft.com/office/drawing/2014/main" val="20002"/>
                    </a:ext>
                  </a:extLst>
                </a:gridCol>
              </a:tblGrid>
              <a:tr h="0">
                <a:tc gridSpan="3">
                  <a:txBody>
                    <a:bodyPr/>
                    <a:lstStyle/>
                    <a:p>
                      <a:pPr marL="6350" marR="0" indent="0" algn="l" defTabSz="1451519" rtl="0" eaLnBrk="1" fontAlgn="auto" latinLnBrk="0" hangingPunct="1">
                        <a:lnSpc>
                          <a:spcPct val="85000"/>
                        </a:lnSpc>
                        <a:spcBef>
                          <a:spcPts val="600"/>
                        </a:spcBef>
                        <a:spcAft>
                          <a:spcPts val="600"/>
                        </a:spcAft>
                        <a:buClrTx/>
                        <a:buSzTx/>
                        <a:buFont typeface="Arial" pitchFamily="34" charset="0"/>
                        <a:buNone/>
                        <a:tabLst/>
                      </a:pPr>
                      <a:r>
                        <a:rPr lang="en-US" sz="2000" kern="1200" spc="-50" baseline="0" dirty="0" smtClean="0">
                          <a:solidFill>
                            <a:srgbClr val="FF0000"/>
                          </a:solidFill>
                          <a:latin typeface="+mn-lt"/>
                          <a:ea typeface="Tahoma" pitchFamily="34" charset="0"/>
                          <a:cs typeface="Tahoma" pitchFamily="34" charset="0"/>
                        </a:rPr>
                        <a:t>4: Receipt in Bank</a:t>
                      </a:r>
                      <a:endParaRPr lang="en-US" sz="2000" kern="1200" spc="-50" baseline="0" dirty="0">
                        <a:solidFill>
                          <a:srgbClr val="FF0000"/>
                        </a:solidFill>
                        <a:latin typeface="+mn-lt"/>
                        <a:ea typeface="Tahoma" pitchFamily="34" charset="0"/>
                        <a:cs typeface="Tahoma" pitchFamily="34" charset="0"/>
                      </a:endParaRPr>
                    </a:p>
                  </a:txBody>
                  <a:tcPr marL="0" marR="0" marT="0" marB="0"/>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0">
                <a:tc>
                  <a:txBody>
                    <a:bodyPr/>
                    <a:lstStyle/>
                    <a:p>
                      <a:endParaRPr lang="en-US" dirty="0"/>
                    </a:p>
                  </a:txBody>
                  <a:tcPr marL="0" marR="0" marT="0" marB="0"/>
                </a:tc>
                <a:tc gridSpan="2">
                  <a:txBody>
                    <a:bodyPr/>
                    <a:lstStyle/>
                    <a:p>
                      <a:r>
                        <a:rPr lang="en-US" sz="2000" dirty="0" smtClean="0"/>
                        <a:t>Bank</a:t>
                      </a:r>
                      <a:endParaRPr lang="en-US" sz="2000" dirty="0"/>
                    </a:p>
                  </a:txBody>
                  <a:tcPr marL="0" marR="0" marT="0" marB="0"/>
                </a:tc>
                <a:tc hMerge="1">
                  <a:txBody>
                    <a:bodyPr/>
                    <a:lstStyle/>
                    <a:p>
                      <a:endParaRPr lang="en-US" dirty="0"/>
                    </a:p>
                  </a:txBody>
                  <a:tcPr/>
                </a:tc>
                <a:extLst>
                  <a:ext uri="{0D108BD9-81ED-4DB2-BD59-A6C34878D82A}">
                    <a16:rowId xmlns:a16="http://schemas.microsoft.com/office/drawing/2014/main" val="10001"/>
                  </a:ext>
                </a:extLst>
              </a:tr>
              <a:tr h="0">
                <a:tc>
                  <a:txBody>
                    <a:bodyPr/>
                    <a:lstStyle/>
                    <a:p>
                      <a:endParaRPr lang="en-US" dirty="0"/>
                    </a:p>
                  </a:txBody>
                  <a:tcPr marL="0" marR="0" marT="0" marB="0"/>
                </a:tc>
                <a:tc>
                  <a:txBody>
                    <a:bodyPr/>
                    <a:lstStyle/>
                    <a:p>
                      <a:endParaRPr lang="en-US" sz="2000" dirty="0"/>
                    </a:p>
                  </a:txBody>
                  <a:tcPr marL="0" marR="0" marT="0" marB="0"/>
                </a:tc>
                <a:tc>
                  <a:txBody>
                    <a:bodyPr/>
                    <a:lstStyle/>
                    <a:p>
                      <a:r>
                        <a:rPr lang="en-US" sz="2000" dirty="0" smtClean="0"/>
                        <a:t>Accounts Receivable</a:t>
                      </a:r>
                    </a:p>
                  </a:txBody>
                  <a:tcPr marL="0" marR="0" marT="0" marB="0"/>
                </a:tc>
                <a:extLst>
                  <a:ext uri="{0D108BD9-81ED-4DB2-BD59-A6C34878D82A}">
                    <a16:rowId xmlns:a16="http://schemas.microsoft.com/office/drawing/2014/main" val="10002"/>
                  </a:ext>
                </a:extLst>
              </a:tr>
            </a:tbl>
          </a:graphicData>
        </a:graphic>
      </p:graphicFrame>
      <p:graphicFrame>
        <p:nvGraphicFramePr>
          <p:cNvPr id="10" name="Table 9"/>
          <p:cNvGraphicFramePr>
            <a:graphicFrameLocks noGrp="1"/>
          </p:cNvGraphicFramePr>
          <p:nvPr>
            <p:extLst/>
          </p:nvPr>
        </p:nvGraphicFramePr>
        <p:xfrm>
          <a:off x="6585744" y="3115008"/>
          <a:ext cx="3947330" cy="1143000"/>
        </p:xfrm>
        <a:graphic>
          <a:graphicData uri="http://schemas.openxmlformats.org/drawingml/2006/table">
            <a:tbl>
              <a:tblPr firstRow="1" bandRow="1">
                <a:tableStyleId>{5C22544A-7EE6-4342-B048-85BDC9FD1C3A}</a:tableStyleId>
              </a:tblPr>
              <a:tblGrid>
                <a:gridCol w="257146">
                  <a:extLst>
                    <a:ext uri="{9D8B030D-6E8A-4147-A177-3AD203B41FA5}">
                      <a16:colId xmlns:a16="http://schemas.microsoft.com/office/drawing/2014/main" val="20000"/>
                    </a:ext>
                  </a:extLst>
                </a:gridCol>
                <a:gridCol w="315016">
                  <a:extLst>
                    <a:ext uri="{9D8B030D-6E8A-4147-A177-3AD203B41FA5}">
                      <a16:colId xmlns:a16="http://schemas.microsoft.com/office/drawing/2014/main" val="20001"/>
                    </a:ext>
                  </a:extLst>
                </a:gridCol>
                <a:gridCol w="3375168">
                  <a:extLst>
                    <a:ext uri="{9D8B030D-6E8A-4147-A177-3AD203B41FA5}">
                      <a16:colId xmlns:a16="http://schemas.microsoft.com/office/drawing/2014/main" val="20002"/>
                    </a:ext>
                  </a:extLst>
                </a:gridCol>
              </a:tblGrid>
              <a:tr h="0">
                <a:tc gridSpan="3">
                  <a:txBody>
                    <a:bodyPr/>
                    <a:lstStyle/>
                    <a:p>
                      <a:pPr marL="6350" marR="0" indent="0" algn="l" defTabSz="1451519" rtl="0" eaLnBrk="1" fontAlgn="auto" latinLnBrk="0" hangingPunct="1">
                        <a:lnSpc>
                          <a:spcPct val="85000"/>
                        </a:lnSpc>
                        <a:spcBef>
                          <a:spcPts val="600"/>
                        </a:spcBef>
                        <a:spcAft>
                          <a:spcPts val="600"/>
                        </a:spcAft>
                        <a:buClrTx/>
                        <a:buSzTx/>
                        <a:buFont typeface="Arial" pitchFamily="34" charset="0"/>
                        <a:buNone/>
                        <a:tabLst/>
                        <a:defRPr/>
                      </a:pPr>
                      <a:r>
                        <a:rPr lang="en-US" sz="2000" kern="1200" spc="-50" baseline="0" dirty="0" smtClean="0">
                          <a:solidFill>
                            <a:srgbClr val="FF0000"/>
                          </a:solidFill>
                          <a:latin typeface="+mn-lt"/>
                          <a:ea typeface="Tahoma" pitchFamily="34" charset="0"/>
                          <a:cs typeface="Tahoma" pitchFamily="34" charset="0"/>
                        </a:rPr>
                        <a:t>5: </a:t>
                      </a:r>
                      <a:r>
                        <a:rPr lang="en-US" sz="2000" dirty="0" smtClean="0">
                          <a:solidFill>
                            <a:srgbClr val="FF0000"/>
                          </a:solidFill>
                        </a:rPr>
                        <a:t>AR Bad Debt Relief</a:t>
                      </a:r>
                      <a:endParaRPr lang="en-US" sz="2000" kern="1200" spc="-50" baseline="0" dirty="0">
                        <a:solidFill>
                          <a:srgbClr val="FF0000"/>
                        </a:solidFill>
                        <a:latin typeface="+mn-lt"/>
                        <a:ea typeface="Tahoma" pitchFamily="34" charset="0"/>
                        <a:cs typeface="Tahoma" pitchFamily="34" charset="0"/>
                      </a:endParaRPr>
                    </a:p>
                  </a:txBody>
                  <a:tcPr marL="0" marR="0" marT="0" marB="0"/>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0">
                <a:tc>
                  <a:txBody>
                    <a:bodyPr/>
                    <a:lstStyle/>
                    <a:p>
                      <a:endParaRPr lang="en-US" dirty="0"/>
                    </a:p>
                  </a:txBody>
                  <a:tcPr marL="0" marR="0" marT="0" marB="0"/>
                </a:tc>
                <a:tc gridSpan="2">
                  <a:txBody>
                    <a:bodyPr/>
                    <a:lstStyle/>
                    <a:p>
                      <a:r>
                        <a:rPr lang="en-US" sz="2000" dirty="0" smtClean="0"/>
                        <a:t>Input Tax</a:t>
                      </a:r>
                      <a:endParaRPr lang="en-US" sz="2000" dirty="0"/>
                    </a:p>
                  </a:txBody>
                  <a:tcPr marL="0" marR="0" marT="0" marB="0"/>
                </a:tc>
                <a:tc hMerge="1">
                  <a:txBody>
                    <a:bodyPr/>
                    <a:lstStyle/>
                    <a:p>
                      <a:endParaRPr lang="en-US" dirty="0"/>
                    </a:p>
                  </a:txBody>
                  <a:tcPr/>
                </a:tc>
                <a:extLst>
                  <a:ext uri="{0D108BD9-81ED-4DB2-BD59-A6C34878D82A}">
                    <a16:rowId xmlns:a16="http://schemas.microsoft.com/office/drawing/2014/main" val="10001"/>
                  </a:ext>
                </a:extLst>
              </a:tr>
              <a:tr h="0">
                <a:tc>
                  <a:txBody>
                    <a:bodyPr/>
                    <a:lstStyle/>
                    <a:p>
                      <a:endParaRPr lang="en-US" dirty="0"/>
                    </a:p>
                  </a:txBody>
                  <a:tcPr marL="0" marR="0" marT="0" marB="0"/>
                </a:tc>
                <a:tc>
                  <a:txBody>
                    <a:bodyPr/>
                    <a:lstStyle/>
                    <a:p>
                      <a:endParaRPr lang="en-US" sz="2000" dirty="0"/>
                    </a:p>
                  </a:txBody>
                  <a:tcPr marL="0" marR="0" marT="0" marB="0"/>
                </a:tc>
                <a:tc>
                  <a:txBody>
                    <a:bodyPr/>
                    <a:lstStyle/>
                    <a:p>
                      <a:r>
                        <a:rPr lang="en-US" sz="2000" dirty="0" smtClean="0"/>
                        <a:t>Bad Debt Relief</a:t>
                      </a:r>
                    </a:p>
                  </a:txBody>
                  <a:tcPr marL="0" marR="0" marT="0" marB="0"/>
                </a:tc>
                <a:extLst>
                  <a:ext uri="{0D108BD9-81ED-4DB2-BD59-A6C34878D82A}">
                    <a16:rowId xmlns:a16="http://schemas.microsoft.com/office/drawing/2014/main" val="10002"/>
                  </a:ext>
                </a:extLst>
              </a:tr>
            </a:tbl>
          </a:graphicData>
        </a:graphic>
      </p:graphicFrame>
      <p:graphicFrame>
        <p:nvGraphicFramePr>
          <p:cNvPr id="11" name="Table 10"/>
          <p:cNvGraphicFramePr>
            <a:graphicFrameLocks noGrp="1"/>
          </p:cNvGraphicFramePr>
          <p:nvPr>
            <p:extLst/>
          </p:nvPr>
        </p:nvGraphicFramePr>
        <p:xfrm>
          <a:off x="6585744" y="4721502"/>
          <a:ext cx="3947330" cy="1143000"/>
        </p:xfrm>
        <a:graphic>
          <a:graphicData uri="http://schemas.openxmlformats.org/drawingml/2006/table">
            <a:tbl>
              <a:tblPr firstRow="1" bandRow="1">
                <a:tableStyleId>{5C22544A-7EE6-4342-B048-85BDC9FD1C3A}</a:tableStyleId>
              </a:tblPr>
              <a:tblGrid>
                <a:gridCol w="257146">
                  <a:extLst>
                    <a:ext uri="{9D8B030D-6E8A-4147-A177-3AD203B41FA5}">
                      <a16:colId xmlns:a16="http://schemas.microsoft.com/office/drawing/2014/main" val="20000"/>
                    </a:ext>
                  </a:extLst>
                </a:gridCol>
                <a:gridCol w="315016">
                  <a:extLst>
                    <a:ext uri="{9D8B030D-6E8A-4147-A177-3AD203B41FA5}">
                      <a16:colId xmlns:a16="http://schemas.microsoft.com/office/drawing/2014/main" val="20001"/>
                    </a:ext>
                  </a:extLst>
                </a:gridCol>
                <a:gridCol w="3375168">
                  <a:extLst>
                    <a:ext uri="{9D8B030D-6E8A-4147-A177-3AD203B41FA5}">
                      <a16:colId xmlns:a16="http://schemas.microsoft.com/office/drawing/2014/main" val="20002"/>
                    </a:ext>
                  </a:extLst>
                </a:gridCol>
              </a:tblGrid>
              <a:tr h="0">
                <a:tc gridSpan="3">
                  <a:txBody>
                    <a:bodyPr/>
                    <a:lstStyle/>
                    <a:p>
                      <a:pPr marL="6350" marR="0" indent="0" algn="l" defTabSz="1451519" rtl="0" eaLnBrk="1" fontAlgn="auto" latinLnBrk="0" hangingPunct="1">
                        <a:lnSpc>
                          <a:spcPct val="85000"/>
                        </a:lnSpc>
                        <a:spcBef>
                          <a:spcPts val="600"/>
                        </a:spcBef>
                        <a:spcAft>
                          <a:spcPts val="600"/>
                        </a:spcAft>
                        <a:buClrTx/>
                        <a:buSzTx/>
                        <a:buFont typeface="Arial" pitchFamily="34" charset="0"/>
                        <a:buNone/>
                        <a:tabLst/>
                      </a:pPr>
                      <a:r>
                        <a:rPr lang="en-US" sz="2000" kern="1200" spc="-50" baseline="0" dirty="0" smtClean="0">
                          <a:solidFill>
                            <a:srgbClr val="FF0000"/>
                          </a:solidFill>
                          <a:latin typeface="+mn-lt"/>
                          <a:ea typeface="Tahoma" pitchFamily="34" charset="0"/>
                          <a:cs typeface="Tahoma" pitchFamily="34" charset="0"/>
                        </a:rPr>
                        <a:t>6: Submission AR Bad Debt Relief</a:t>
                      </a:r>
                    </a:p>
                  </a:txBody>
                  <a:tcPr marL="0" marR="0" marT="0" marB="0"/>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0">
                <a:tc>
                  <a:txBody>
                    <a:bodyPr/>
                    <a:lstStyle/>
                    <a:p>
                      <a:endParaRPr lang="en-US" dirty="0"/>
                    </a:p>
                  </a:txBody>
                  <a:tcPr marL="0" marR="0" marT="0" marB="0"/>
                </a:tc>
                <a:tc gridSpan="2">
                  <a:txBody>
                    <a:bodyPr/>
                    <a:lstStyle/>
                    <a:p>
                      <a:r>
                        <a:rPr lang="en-US" sz="2000" dirty="0" smtClean="0"/>
                        <a:t>Tax Recoverable</a:t>
                      </a:r>
                      <a:endParaRPr lang="en-US" sz="2000" dirty="0"/>
                    </a:p>
                  </a:txBody>
                  <a:tcPr marL="0" marR="0" marT="0" marB="0"/>
                </a:tc>
                <a:tc hMerge="1">
                  <a:txBody>
                    <a:bodyPr/>
                    <a:lstStyle/>
                    <a:p>
                      <a:endParaRPr lang="en-US" dirty="0"/>
                    </a:p>
                  </a:txBody>
                  <a:tcPr/>
                </a:tc>
                <a:extLst>
                  <a:ext uri="{0D108BD9-81ED-4DB2-BD59-A6C34878D82A}">
                    <a16:rowId xmlns:a16="http://schemas.microsoft.com/office/drawing/2014/main" val="10001"/>
                  </a:ext>
                </a:extLst>
              </a:tr>
              <a:tr h="0">
                <a:tc>
                  <a:txBody>
                    <a:bodyPr/>
                    <a:lstStyle/>
                    <a:p>
                      <a:endParaRPr lang="en-US" dirty="0"/>
                    </a:p>
                  </a:txBody>
                  <a:tcPr marL="0" marR="0" marT="0" marB="0"/>
                </a:tc>
                <a:tc>
                  <a:txBody>
                    <a:bodyPr/>
                    <a:lstStyle/>
                    <a:p>
                      <a:endParaRPr lang="en-US" sz="2000" dirty="0"/>
                    </a:p>
                  </a:txBody>
                  <a:tcPr marL="0" marR="0" marT="0" marB="0"/>
                </a:tc>
                <a:tc>
                  <a:txBody>
                    <a:bodyPr/>
                    <a:lstStyle/>
                    <a:p>
                      <a:r>
                        <a:rPr lang="en-US" sz="2000" dirty="0" smtClean="0"/>
                        <a:t>Input Tax</a:t>
                      </a:r>
                    </a:p>
                  </a:txBody>
                  <a:tcPr marL="0" marR="0" marT="0" marB="0"/>
                </a:tc>
                <a:extLst>
                  <a:ext uri="{0D108BD9-81ED-4DB2-BD59-A6C34878D82A}">
                    <a16:rowId xmlns:a16="http://schemas.microsoft.com/office/drawing/2014/main" val="10002"/>
                  </a:ext>
                </a:extLst>
              </a:tr>
            </a:tbl>
          </a:graphicData>
        </a:graphic>
      </p:graphicFrame>
      <p:graphicFrame>
        <p:nvGraphicFramePr>
          <p:cNvPr id="12" name="Table 11"/>
          <p:cNvGraphicFramePr>
            <a:graphicFrameLocks noGrp="1"/>
          </p:cNvGraphicFramePr>
          <p:nvPr>
            <p:extLst/>
          </p:nvPr>
        </p:nvGraphicFramePr>
        <p:xfrm>
          <a:off x="6585744" y="6125560"/>
          <a:ext cx="3947330" cy="1143000"/>
        </p:xfrm>
        <a:graphic>
          <a:graphicData uri="http://schemas.openxmlformats.org/drawingml/2006/table">
            <a:tbl>
              <a:tblPr firstRow="1" bandRow="1">
                <a:tableStyleId>{5C22544A-7EE6-4342-B048-85BDC9FD1C3A}</a:tableStyleId>
              </a:tblPr>
              <a:tblGrid>
                <a:gridCol w="257146">
                  <a:extLst>
                    <a:ext uri="{9D8B030D-6E8A-4147-A177-3AD203B41FA5}">
                      <a16:colId xmlns:a16="http://schemas.microsoft.com/office/drawing/2014/main" val="20000"/>
                    </a:ext>
                  </a:extLst>
                </a:gridCol>
                <a:gridCol w="315016">
                  <a:extLst>
                    <a:ext uri="{9D8B030D-6E8A-4147-A177-3AD203B41FA5}">
                      <a16:colId xmlns:a16="http://schemas.microsoft.com/office/drawing/2014/main" val="20001"/>
                    </a:ext>
                  </a:extLst>
                </a:gridCol>
                <a:gridCol w="3375168">
                  <a:extLst>
                    <a:ext uri="{9D8B030D-6E8A-4147-A177-3AD203B41FA5}">
                      <a16:colId xmlns:a16="http://schemas.microsoft.com/office/drawing/2014/main" val="20002"/>
                    </a:ext>
                  </a:extLst>
                </a:gridCol>
              </a:tblGrid>
              <a:tr h="0">
                <a:tc gridSpan="3">
                  <a:txBody>
                    <a:bodyPr/>
                    <a:lstStyle/>
                    <a:p>
                      <a:pPr marL="6350" marR="0" indent="0" algn="l" defTabSz="1451519" rtl="0" eaLnBrk="1" fontAlgn="auto" latinLnBrk="0" hangingPunct="1">
                        <a:lnSpc>
                          <a:spcPct val="85000"/>
                        </a:lnSpc>
                        <a:spcBef>
                          <a:spcPts val="600"/>
                        </a:spcBef>
                        <a:spcAft>
                          <a:spcPts val="600"/>
                        </a:spcAft>
                        <a:buClrTx/>
                        <a:buSzTx/>
                        <a:buFont typeface="Arial" pitchFamily="34" charset="0"/>
                        <a:buNone/>
                        <a:tabLst/>
                      </a:pPr>
                      <a:r>
                        <a:rPr lang="en-US" sz="2000" kern="1200" spc="-50" baseline="0" dirty="0" smtClean="0">
                          <a:solidFill>
                            <a:srgbClr val="FF0000"/>
                          </a:solidFill>
                          <a:latin typeface="+mn-lt"/>
                          <a:ea typeface="Tahoma" pitchFamily="34" charset="0"/>
                          <a:cs typeface="Tahoma" pitchFamily="34" charset="0"/>
                        </a:rPr>
                        <a:t>7: Receipt AR Bad Debt Relief</a:t>
                      </a:r>
                      <a:endParaRPr lang="en-US" sz="2000" kern="1200" spc="-50" baseline="0" dirty="0">
                        <a:solidFill>
                          <a:srgbClr val="FF0000"/>
                        </a:solidFill>
                        <a:latin typeface="+mn-lt"/>
                        <a:ea typeface="Tahoma" pitchFamily="34" charset="0"/>
                        <a:cs typeface="Tahoma" pitchFamily="34" charset="0"/>
                      </a:endParaRPr>
                    </a:p>
                  </a:txBody>
                  <a:tcPr marL="0" marR="0" marT="0" marB="0"/>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0">
                <a:tc>
                  <a:txBody>
                    <a:bodyPr/>
                    <a:lstStyle/>
                    <a:p>
                      <a:endParaRPr lang="en-US" dirty="0"/>
                    </a:p>
                  </a:txBody>
                  <a:tcPr marL="0" marR="0" marT="0" marB="0"/>
                </a:tc>
                <a:tc gridSpan="2">
                  <a:txBody>
                    <a:bodyPr/>
                    <a:lstStyle/>
                    <a:p>
                      <a:r>
                        <a:rPr lang="en-US" sz="2000" dirty="0" smtClean="0"/>
                        <a:t>Bank</a:t>
                      </a:r>
                      <a:endParaRPr lang="en-US" sz="2000" dirty="0"/>
                    </a:p>
                  </a:txBody>
                  <a:tcPr marL="0" marR="0" marT="0" marB="0"/>
                </a:tc>
                <a:tc hMerge="1">
                  <a:txBody>
                    <a:bodyPr/>
                    <a:lstStyle/>
                    <a:p>
                      <a:endParaRPr lang="en-US" dirty="0"/>
                    </a:p>
                  </a:txBody>
                  <a:tcPr/>
                </a:tc>
                <a:extLst>
                  <a:ext uri="{0D108BD9-81ED-4DB2-BD59-A6C34878D82A}">
                    <a16:rowId xmlns:a16="http://schemas.microsoft.com/office/drawing/2014/main" val="10001"/>
                  </a:ext>
                </a:extLst>
              </a:tr>
              <a:tr h="0">
                <a:tc>
                  <a:txBody>
                    <a:bodyPr/>
                    <a:lstStyle/>
                    <a:p>
                      <a:endParaRPr lang="en-US" dirty="0"/>
                    </a:p>
                  </a:txBody>
                  <a:tcPr marL="0" marR="0" marT="0" marB="0"/>
                </a:tc>
                <a:tc>
                  <a:txBody>
                    <a:bodyPr/>
                    <a:lstStyle/>
                    <a:p>
                      <a:endParaRPr lang="en-US" sz="2000" dirty="0"/>
                    </a:p>
                  </a:txBody>
                  <a:tcPr marL="0" marR="0" marT="0" marB="0"/>
                </a:tc>
                <a:tc>
                  <a:txBody>
                    <a:bodyPr/>
                    <a:lstStyle/>
                    <a:p>
                      <a:r>
                        <a:rPr lang="en-US" sz="2000" dirty="0" smtClean="0"/>
                        <a:t>Tax Recoverable</a:t>
                      </a:r>
                    </a:p>
                  </a:txBody>
                  <a:tcPr marL="0" marR="0" marT="0" marB="0"/>
                </a:tc>
                <a:extLst>
                  <a:ext uri="{0D108BD9-81ED-4DB2-BD59-A6C34878D82A}">
                    <a16:rowId xmlns:a16="http://schemas.microsoft.com/office/drawing/2014/main" val="10002"/>
                  </a:ext>
                </a:extLst>
              </a:tr>
            </a:tbl>
          </a:graphicData>
        </a:graphic>
      </p:graphicFrame>
      <p:graphicFrame>
        <p:nvGraphicFramePr>
          <p:cNvPr id="13" name="Table 12"/>
          <p:cNvGraphicFramePr>
            <a:graphicFrameLocks noGrp="1"/>
          </p:cNvGraphicFramePr>
          <p:nvPr>
            <p:extLst/>
          </p:nvPr>
        </p:nvGraphicFramePr>
        <p:xfrm>
          <a:off x="6585744" y="7543800"/>
          <a:ext cx="3947330" cy="1143000"/>
        </p:xfrm>
        <a:graphic>
          <a:graphicData uri="http://schemas.openxmlformats.org/drawingml/2006/table">
            <a:tbl>
              <a:tblPr firstRow="1" bandRow="1">
                <a:effectLst>
                  <a:outerShdw sx="1000" sy="1000" algn="ctr" rotWithShape="0">
                    <a:srgbClr val="000000"/>
                  </a:outerShdw>
                </a:effectLst>
                <a:tableStyleId>{5C22544A-7EE6-4342-B048-85BDC9FD1C3A}</a:tableStyleId>
              </a:tblPr>
              <a:tblGrid>
                <a:gridCol w="257146">
                  <a:extLst>
                    <a:ext uri="{9D8B030D-6E8A-4147-A177-3AD203B41FA5}">
                      <a16:colId xmlns:a16="http://schemas.microsoft.com/office/drawing/2014/main" val="20000"/>
                    </a:ext>
                  </a:extLst>
                </a:gridCol>
                <a:gridCol w="315016">
                  <a:extLst>
                    <a:ext uri="{9D8B030D-6E8A-4147-A177-3AD203B41FA5}">
                      <a16:colId xmlns:a16="http://schemas.microsoft.com/office/drawing/2014/main" val="20001"/>
                    </a:ext>
                  </a:extLst>
                </a:gridCol>
                <a:gridCol w="3375168">
                  <a:extLst>
                    <a:ext uri="{9D8B030D-6E8A-4147-A177-3AD203B41FA5}">
                      <a16:colId xmlns:a16="http://schemas.microsoft.com/office/drawing/2014/main" val="20002"/>
                    </a:ext>
                  </a:extLst>
                </a:gridCol>
              </a:tblGrid>
              <a:tr h="0">
                <a:tc gridSpan="3">
                  <a:txBody>
                    <a:bodyPr/>
                    <a:lstStyle/>
                    <a:p>
                      <a:pPr marL="6350" marR="0" indent="0" algn="l" defTabSz="1451519" rtl="0" eaLnBrk="1" fontAlgn="auto" latinLnBrk="0" hangingPunct="1">
                        <a:lnSpc>
                          <a:spcPct val="85000"/>
                        </a:lnSpc>
                        <a:spcBef>
                          <a:spcPts val="600"/>
                        </a:spcBef>
                        <a:spcAft>
                          <a:spcPts val="600"/>
                        </a:spcAft>
                        <a:buClrTx/>
                        <a:buSzTx/>
                        <a:buFont typeface="Arial" pitchFamily="34" charset="0"/>
                        <a:buNone/>
                        <a:tabLst/>
                      </a:pPr>
                      <a:r>
                        <a:rPr lang="en-US" sz="2000" kern="1200" spc="-50" baseline="0" dirty="0" smtClean="0">
                          <a:solidFill>
                            <a:srgbClr val="FF0000"/>
                          </a:solidFill>
                          <a:latin typeface="+mn-lt"/>
                          <a:ea typeface="Tahoma" pitchFamily="34" charset="0"/>
                          <a:cs typeface="Tahoma" pitchFamily="34" charset="0"/>
                        </a:rPr>
                        <a:t>8: Receipt in Bank</a:t>
                      </a:r>
                      <a:endParaRPr lang="en-US" sz="2000" kern="1200" spc="-50" baseline="0" dirty="0">
                        <a:solidFill>
                          <a:srgbClr val="FF0000"/>
                        </a:solidFill>
                        <a:latin typeface="+mn-lt"/>
                        <a:ea typeface="Tahoma" pitchFamily="34" charset="0"/>
                        <a:cs typeface="Tahoma" pitchFamily="34" charset="0"/>
                      </a:endParaRPr>
                    </a:p>
                  </a:txBody>
                  <a:tcPr marL="0" marR="0" marT="0" marB="0"/>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0">
                <a:tc>
                  <a:txBody>
                    <a:bodyPr/>
                    <a:lstStyle/>
                    <a:p>
                      <a:endParaRPr lang="en-US" dirty="0"/>
                    </a:p>
                  </a:txBody>
                  <a:tcPr marL="0" marR="0" marT="0" marB="0"/>
                </a:tc>
                <a:tc gridSpan="2">
                  <a:txBody>
                    <a:bodyPr/>
                    <a:lstStyle/>
                    <a:p>
                      <a:r>
                        <a:rPr lang="en-US" sz="2000" dirty="0" smtClean="0"/>
                        <a:t>Bank</a:t>
                      </a:r>
                      <a:endParaRPr lang="en-US" sz="2000" dirty="0"/>
                    </a:p>
                  </a:txBody>
                  <a:tcPr marL="0" marR="0" marT="0" marB="0"/>
                </a:tc>
                <a:tc hMerge="1">
                  <a:txBody>
                    <a:bodyPr/>
                    <a:lstStyle/>
                    <a:p>
                      <a:endParaRPr lang="en-US" dirty="0"/>
                    </a:p>
                  </a:txBody>
                  <a:tcPr/>
                </a:tc>
                <a:extLst>
                  <a:ext uri="{0D108BD9-81ED-4DB2-BD59-A6C34878D82A}">
                    <a16:rowId xmlns:a16="http://schemas.microsoft.com/office/drawing/2014/main" val="10001"/>
                  </a:ext>
                </a:extLst>
              </a:tr>
              <a:tr h="0">
                <a:tc>
                  <a:txBody>
                    <a:bodyPr/>
                    <a:lstStyle/>
                    <a:p>
                      <a:endParaRPr lang="en-US" dirty="0"/>
                    </a:p>
                  </a:txBody>
                  <a:tcPr marL="0" marR="0" marT="0" marB="0"/>
                </a:tc>
                <a:tc>
                  <a:txBody>
                    <a:bodyPr/>
                    <a:lstStyle/>
                    <a:p>
                      <a:endParaRPr lang="en-US" sz="2000" dirty="0"/>
                    </a:p>
                  </a:txBody>
                  <a:tcPr marL="0" marR="0" marT="0" marB="0"/>
                </a:tc>
                <a:tc>
                  <a:txBody>
                    <a:bodyPr/>
                    <a:lstStyle/>
                    <a:p>
                      <a:r>
                        <a:rPr lang="en-US" sz="2000" dirty="0" smtClean="0"/>
                        <a:t>Accounts Receivable</a:t>
                      </a:r>
                    </a:p>
                  </a:txBody>
                  <a:tcPr marL="0" marR="0" marT="0" marB="0"/>
                </a:tc>
                <a:extLst>
                  <a:ext uri="{0D108BD9-81ED-4DB2-BD59-A6C34878D82A}">
                    <a16:rowId xmlns:a16="http://schemas.microsoft.com/office/drawing/2014/main" val="10002"/>
                  </a:ext>
                </a:extLst>
              </a:tr>
            </a:tbl>
          </a:graphicData>
        </a:graphic>
      </p:graphicFrame>
      <p:graphicFrame>
        <p:nvGraphicFramePr>
          <p:cNvPr id="14" name="Table 13"/>
          <p:cNvGraphicFramePr>
            <a:graphicFrameLocks noGrp="1"/>
          </p:cNvGraphicFramePr>
          <p:nvPr>
            <p:extLst/>
          </p:nvPr>
        </p:nvGraphicFramePr>
        <p:xfrm>
          <a:off x="10929144" y="3129995"/>
          <a:ext cx="4554490" cy="1143000"/>
        </p:xfrm>
        <a:graphic>
          <a:graphicData uri="http://schemas.openxmlformats.org/drawingml/2006/table">
            <a:tbl>
              <a:tblPr firstRow="1" bandRow="1">
                <a:tableStyleId>{5C22544A-7EE6-4342-B048-85BDC9FD1C3A}</a:tableStyleId>
              </a:tblPr>
              <a:tblGrid>
                <a:gridCol w="296699">
                  <a:extLst>
                    <a:ext uri="{9D8B030D-6E8A-4147-A177-3AD203B41FA5}">
                      <a16:colId xmlns:a16="http://schemas.microsoft.com/office/drawing/2014/main" val="20000"/>
                    </a:ext>
                  </a:extLst>
                </a:gridCol>
                <a:gridCol w="363470">
                  <a:extLst>
                    <a:ext uri="{9D8B030D-6E8A-4147-A177-3AD203B41FA5}">
                      <a16:colId xmlns:a16="http://schemas.microsoft.com/office/drawing/2014/main" val="20001"/>
                    </a:ext>
                  </a:extLst>
                </a:gridCol>
                <a:gridCol w="3894321">
                  <a:extLst>
                    <a:ext uri="{9D8B030D-6E8A-4147-A177-3AD203B41FA5}">
                      <a16:colId xmlns:a16="http://schemas.microsoft.com/office/drawing/2014/main" val="20002"/>
                    </a:ext>
                  </a:extLst>
                </a:gridCol>
              </a:tblGrid>
              <a:tr h="0">
                <a:tc gridSpan="3">
                  <a:txBody>
                    <a:bodyPr/>
                    <a:lstStyle/>
                    <a:p>
                      <a:pPr marL="6350" marR="0" indent="0" algn="l" defTabSz="1451519" rtl="0" eaLnBrk="1" fontAlgn="auto" latinLnBrk="0" hangingPunct="1">
                        <a:lnSpc>
                          <a:spcPct val="85000"/>
                        </a:lnSpc>
                        <a:spcBef>
                          <a:spcPts val="600"/>
                        </a:spcBef>
                        <a:spcAft>
                          <a:spcPts val="600"/>
                        </a:spcAft>
                        <a:buClrTx/>
                        <a:buSzTx/>
                        <a:buFont typeface="Arial" pitchFamily="34" charset="0"/>
                        <a:buNone/>
                        <a:tabLst/>
                        <a:defRPr/>
                      </a:pPr>
                      <a:r>
                        <a:rPr lang="en-US" sz="2000" kern="1200" spc="-50" baseline="0" dirty="0" smtClean="0">
                          <a:solidFill>
                            <a:srgbClr val="FF0000"/>
                          </a:solidFill>
                          <a:latin typeface="+mn-lt"/>
                          <a:ea typeface="Tahoma" pitchFamily="34" charset="0"/>
                          <a:cs typeface="Tahoma" pitchFamily="34" charset="0"/>
                        </a:rPr>
                        <a:t>9: </a:t>
                      </a:r>
                      <a:r>
                        <a:rPr lang="en-US" sz="2000" dirty="0" smtClean="0">
                          <a:solidFill>
                            <a:srgbClr val="FF0000"/>
                          </a:solidFill>
                        </a:rPr>
                        <a:t>AR Bad Debt Recovery</a:t>
                      </a:r>
                    </a:p>
                  </a:txBody>
                  <a:tcPr marL="0" marR="0" marT="0" marB="0">
                    <a:solidFill>
                      <a:schemeClr val="accent3">
                        <a:lumMod val="60000"/>
                        <a:lumOff val="40000"/>
                      </a:schemeClr>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0">
                <a:tc>
                  <a:txBody>
                    <a:bodyPr/>
                    <a:lstStyle/>
                    <a:p>
                      <a:endParaRPr lang="en-US" dirty="0"/>
                    </a:p>
                  </a:txBody>
                  <a:tcPr marL="0" marR="0" marT="0" marB="0">
                    <a:solidFill>
                      <a:schemeClr val="accent3">
                        <a:lumMod val="20000"/>
                        <a:lumOff val="80000"/>
                      </a:schemeClr>
                    </a:solidFill>
                  </a:tcPr>
                </a:tc>
                <a:tc gridSpan="2">
                  <a:txBody>
                    <a:bodyPr/>
                    <a:lstStyle/>
                    <a:p>
                      <a:pPr marL="0" algn="l" defTabSz="1451519" rtl="0" eaLnBrk="1" latinLnBrk="0" hangingPunct="1"/>
                      <a:r>
                        <a:rPr lang="en-US" sz="2000" dirty="0" smtClean="0"/>
                        <a:t>Bad Debt Relief</a:t>
                      </a:r>
                      <a:endParaRPr lang="en-US" sz="2000" kern="1200" dirty="0">
                        <a:solidFill>
                          <a:schemeClr val="dk1"/>
                        </a:solidFill>
                        <a:latin typeface="+mn-lt"/>
                        <a:ea typeface="+mn-ea"/>
                        <a:cs typeface="+mn-cs"/>
                      </a:endParaRPr>
                    </a:p>
                  </a:txBody>
                  <a:tcPr marL="0" marR="0" marT="0" marB="0">
                    <a:solidFill>
                      <a:schemeClr val="accent3">
                        <a:lumMod val="20000"/>
                        <a:lumOff val="80000"/>
                      </a:schemeClr>
                    </a:solidFill>
                  </a:tcPr>
                </a:tc>
                <a:tc hMerge="1">
                  <a:txBody>
                    <a:bodyPr/>
                    <a:lstStyle/>
                    <a:p>
                      <a:endParaRPr lang="en-US" dirty="0"/>
                    </a:p>
                  </a:txBody>
                  <a:tcPr/>
                </a:tc>
                <a:extLst>
                  <a:ext uri="{0D108BD9-81ED-4DB2-BD59-A6C34878D82A}">
                    <a16:rowId xmlns:a16="http://schemas.microsoft.com/office/drawing/2014/main" val="10001"/>
                  </a:ext>
                </a:extLst>
              </a:tr>
              <a:tr h="0">
                <a:tc>
                  <a:txBody>
                    <a:bodyPr/>
                    <a:lstStyle/>
                    <a:p>
                      <a:endParaRPr lang="en-US" dirty="0"/>
                    </a:p>
                  </a:txBody>
                  <a:tcPr marL="0" marR="0" marT="0" marB="0">
                    <a:solidFill>
                      <a:srgbClr val="EFFBEF"/>
                    </a:solidFill>
                  </a:tcPr>
                </a:tc>
                <a:tc>
                  <a:txBody>
                    <a:bodyPr/>
                    <a:lstStyle/>
                    <a:p>
                      <a:endParaRPr lang="en-US" sz="2000" dirty="0"/>
                    </a:p>
                  </a:txBody>
                  <a:tcPr marL="0" marR="0" marT="0" marB="0">
                    <a:solidFill>
                      <a:srgbClr val="EFFBEF"/>
                    </a:solidFill>
                  </a:tcPr>
                </a:tc>
                <a:tc>
                  <a:txBody>
                    <a:bodyPr/>
                    <a:lstStyle/>
                    <a:p>
                      <a:r>
                        <a:rPr lang="en-US" sz="2000" dirty="0" smtClean="0"/>
                        <a:t>Output Tax</a:t>
                      </a:r>
                    </a:p>
                  </a:txBody>
                  <a:tcPr marL="0" marR="0" marT="0" marB="0">
                    <a:solidFill>
                      <a:srgbClr val="EFFBEF"/>
                    </a:solidFill>
                  </a:tcPr>
                </a:tc>
                <a:extLst>
                  <a:ext uri="{0D108BD9-81ED-4DB2-BD59-A6C34878D82A}">
                    <a16:rowId xmlns:a16="http://schemas.microsoft.com/office/drawing/2014/main" val="10002"/>
                  </a:ext>
                </a:extLst>
              </a:tr>
            </a:tbl>
          </a:graphicData>
        </a:graphic>
      </p:graphicFrame>
      <p:graphicFrame>
        <p:nvGraphicFramePr>
          <p:cNvPr id="15" name="Table 14"/>
          <p:cNvGraphicFramePr>
            <a:graphicFrameLocks noGrp="1"/>
          </p:cNvGraphicFramePr>
          <p:nvPr>
            <p:extLst/>
          </p:nvPr>
        </p:nvGraphicFramePr>
        <p:xfrm>
          <a:off x="10929144" y="4686300"/>
          <a:ext cx="4554490" cy="1178626"/>
        </p:xfrm>
        <a:graphic>
          <a:graphicData uri="http://schemas.openxmlformats.org/drawingml/2006/table">
            <a:tbl>
              <a:tblPr firstRow="1" bandRow="1">
                <a:tableStyleId>{5C22544A-7EE6-4342-B048-85BDC9FD1C3A}</a:tableStyleId>
              </a:tblPr>
              <a:tblGrid>
                <a:gridCol w="296699">
                  <a:extLst>
                    <a:ext uri="{9D8B030D-6E8A-4147-A177-3AD203B41FA5}">
                      <a16:colId xmlns:a16="http://schemas.microsoft.com/office/drawing/2014/main" val="20000"/>
                    </a:ext>
                  </a:extLst>
                </a:gridCol>
                <a:gridCol w="363471">
                  <a:extLst>
                    <a:ext uri="{9D8B030D-6E8A-4147-A177-3AD203B41FA5}">
                      <a16:colId xmlns:a16="http://schemas.microsoft.com/office/drawing/2014/main" val="20001"/>
                    </a:ext>
                  </a:extLst>
                </a:gridCol>
                <a:gridCol w="3894320">
                  <a:extLst>
                    <a:ext uri="{9D8B030D-6E8A-4147-A177-3AD203B41FA5}">
                      <a16:colId xmlns:a16="http://schemas.microsoft.com/office/drawing/2014/main" val="20002"/>
                    </a:ext>
                  </a:extLst>
                </a:gridCol>
              </a:tblGrid>
              <a:tr h="300802">
                <a:tc gridSpan="3">
                  <a:txBody>
                    <a:bodyPr/>
                    <a:lstStyle/>
                    <a:p>
                      <a:pPr marL="6350" marR="0" indent="0" algn="l" defTabSz="1451519" rtl="0" eaLnBrk="1" fontAlgn="auto" latinLnBrk="0" hangingPunct="1">
                        <a:lnSpc>
                          <a:spcPct val="85000"/>
                        </a:lnSpc>
                        <a:spcBef>
                          <a:spcPts val="600"/>
                        </a:spcBef>
                        <a:spcAft>
                          <a:spcPts val="600"/>
                        </a:spcAft>
                        <a:buClrTx/>
                        <a:buSzTx/>
                        <a:buFont typeface="Arial" pitchFamily="34" charset="0"/>
                        <a:buNone/>
                        <a:tabLst/>
                      </a:pPr>
                      <a:r>
                        <a:rPr lang="en-US" sz="2000" kern="1200" spc="-50" baseline="0" dirty="0" smtClean="0">
                          <a:solidFill>
                            <a:srgbClr val="FF0000"/>
                          </a:solidFill>
                          <a:latin typeface="+mn-lt"/>
                          <a:ea typeface="Tahoma" pitchFamily="34" charset="0"/>
                          <a:cs typeface="Tahoma" pitchFamily="34" charset="0"/>
                        </a:rPr>
                        <a:t>10: Submission AR Bad Debt Recovery</a:t>
                      </a:r>
                    </a:p>
                  </a:txBody>
                  <a:tcPr marL="0" marR="0" marT="0" marB="0">
                    <a:solidFill>
                      <a:schemeClr val="accent3">
                        <a:lumMod val="60000"/>
                        <a:lumOff val="40000"/>
                      </a:schemeClr>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438912">
                <a:tc>
                  <a:txBody>
                    <a:bodyPr/>
                    <a:lstStyle/>
                    <a:p>
                      <a:pPr marL="0" algn="l" defTabSz="1451519" rtl="0" eaLnBrk="1" latinLnBrk="0" hangingPunct="1"/>
                      <a:endParaRPr lang="en-US" sz="2000" kern="1200" dirty="0">
                        <a:solidFill>
                          <a:schemeClr val="dk1"/>
                        </a:solidFill>
                        <a:latin typeface="+mn-lt"/>
                        <a:ea typeface="+mn-ea"/>
                        <a:cs typeface="+mn-cs"/>
                      </a:endParaRPr>
                    </a:p>
                  </a:txBody>
                  <a:tcPr marL="0" marR="0" marT="0" marB="0">
                    <a:solidFill>
                      <a:schemeClr val="accent3">
                        <a:lumMod val="20000"/>
                        <a:lumOff val="80000"/>
                      </a:schemeClr>
                    </a:solidFill>
                  </a:tcPr>
                </a:tc>
                <a:tc gridSpan="2">
                  <a:txBody>
                    <a:bodyPr/>
                    <a:lstStyle/>
                    <a:p>
                      <a:pPr marL="0" algn="l" defTabSz="1451519" rtl="0" eaLnBrk="1" latinLnBrk="0" hangingPunct="1"/>
                      <a:r>
                        <a:rPr lang="en-US" sz="2000" kern="1200" dirty="0" smtClean="0">
                          <a:solidFill>
                            <a:schemeClr val="dk1"/>
                          </a:solidFill>
                          <a:latin typeface="+mn-lt"/>
                          <a:ea typeface="+mn-ea"/>
                          <a:cs typeface="+mn-cs"/>
                        </a:rPr>
                        <a:t>Output Tax</a:t>
                      </a:r>
                      <a:endParaRPr lang="en-US" sz="2000" kern="1200" dirty="0">
                        <a:solidFill>
                          <a:schemeClr val="dk1"/>
                        </a:solidFill>
                        <a:latin typeface="+mn-lt"/>
                        <a:ea typeface="+mn-ea"/>
                        <a:cs typeface="+mn-cs"/>
                      </a:endParaRPr>
                    </a:p>
                  </a:txBody>
                  <a:tcPr marL="0" marR="0" marT="0" marB="0">
                    <a:solidFill>
                      <a:schemeClr val="accent3">
                        <a:lumMod val="20000"/>
                        <a:lumOff val="80000"/>
                      </a:schemeClr>
                    </a:solidFill>
                  </a:tcPr>
                </a:tc>
                <a:tc hMerge="1">
                  <a:txBody>
                    <a:bodyPr/>
                    <a:lstStyle/>
                    <a:p>
                      <a:endParaRPr lang="en-US" dirty="0"/>
                    </a:p>
                  </a:txBody>
                  <a:tcPr/>
                </a:tc>
                <a:extLst>
                  <a:ext uri="{0D108BD9-81ED-4DB2-BD59-A6C34878D82A}">
                    <a16:rowId xmlns:a16="http://schemas.microsoft.com/office/drawing/2014/main" val="10001"/>
                  </a:ext>
                </a:extLst>
              </a:tr>
              <a:tr h="438912">
                <a:tc>
                  <a:txBody>
                    <a:bodyPr/>
                    <a:lstStyle/>
                    <a:p>
                      <a:pPr marL="0" algn="l" defTabSz="1451519" rtl="0" eaLnBrk="1" latinLnBrk="0" hangingPunct="1"/>
                      <a:endParaRPr lang="en-US" sz="2000" kern="1200" dirty="0">
                        <a:solidFill>
                          <a:schemeClr val="dk1"/>
                        </a:solidFill>
                        <a:latin typeface="+mn-lt"/>
                        <a:ea typeface="+mn-ea"/>
                        <a:cs typeface="+mn-cs"/>
                      </a:endParaRPr>
                    </a:p>
                  </a:txBody>
                  <a:tcPr marL="0" marR="0" marT="0" marB="0">
                    <a:solidFill>
                      <a:srgbClr val="EFFBEF"/>
                    </a:solidFill>
                  </a:tcPr>
                </a:tc>
                <a:tc>
                  <a:txBody>
                    <a:bodyPr/>
                    <a:lstStyle/>
                    <a:p>
                      <a:pPr marL="0" algn="l" defTabSz="1451519" rtl="0" eaLnBrk="1" latinLnBrk="0" hangingPunct="1"/>
                      <a:endParaRPr lang="en-US" sz="2000" kern="1200" dirty="0">
                        <a:solidFill>
                          <a:schemeClr val="dk1"/>
                        </a:solidFill>
                        <a:latin typeface="+mn-lt"/>
                        <a:ea typeface="+mn-ea"/>
                        <a:cs typeface="+mn-cs"/>
                      </a:endParaRPr>
                    </a:p>
                  </a:txBody>
                  <a:tcPr marL="0" marR="0" marT="0" marB="0">
                    <a:solidFill>
                      <a:srgbClr val="EFFBEF"/>
                    </a:solidFill>
                  </a:tcPr>
                </a:tc>
                <a:tc>
                  <a:txBody>
                    <a:bodyPr/>
                    <a:lstStyle/>
                    <a:p>
                      <a:pPr marL="0" algn="l" defTabSz="1451519" rtl="0" eaLnBrk="1" latinLnBrk="0" hangingPunct="1"/>
                      <a:r>
                        <a:rPr lang="en-US" sz="2000" kern="1200" dirty="0" smtClean="0">
                          <a:solidFill>
                            <a:schemeClr val="dk1"/>
                          </a:solidFill>
                          <a:latin typeface="+mn-lt"/>
                          <a:ea typeface="+mn-ea"/>
                          <a:cs typeface="+mn-cs"/>
                        </a:rPr>
                        <a:t>Tax Recoverable</a:t>
                      </a:r>
                    </a:p>
                  </a:txBody>
                  <a:tcPr marL="0" marR="0" marT="0" marB="0">
                    <a:solidFill>
                      <a:srgbClr val="EFFBEF"/>
                    </a:solidFill>
                  </a:tcPr>
                </a:tc>
                <a:extLst>
                  <a:ext uri="{0D108BD9-81ED-4DB2-BD59-A6C34878D82A}">
                    <a16:rowId xmlns:a16="http://schemas.microsoft.com/office/drawing/2014/main" val="10002"/>
                  </a:ext>
                </a:extLst>
              </a:tr>
            </a:tbl>
          </a:graphicData>
        </a:graphic>
      </p:graphicFrame>
      <p:graphicFrame>
        <p:nvGraphicFramePr>
          <p:cNvPr id="16" name="Table 15"/>
          <p:cNvGraphicFramePr>
            <a:graphicFrameLocks noGrp="1"/>
          </p:cNvGraphicFramePr>
          <p:nvPr>
            <p:extLst/>
          </p:nvPr>
        </p:nvGraphicFramePr>
        <p:xfrm>
          <a:off x="10947889" y="6125560"/>
          <a:ext cx="4553700" cy="1143000"/>
        </p:xfrm>
        <a:graphic>
          <a:graphicData uri="http://schemas.openxmlformats.org/drawingml/2006/table">
            <a:tbl>
              <a:tblPr firstRow="1" bandRow="1">
                <a:tableStyleId>{5C22544A-7EE6-4342-B048-85BDC9FD1C3A}</a:tableStyleId>
              </a:tblPr>
              <a:tblGrid>
                <a:gridCol w="296648">
                  <a:extLst>
                    <a:ext uri="{9D8B030D-6E8A-4147-A177-3AD203B41FA5}">
                      <a16:colId xmlns:a16="http://schemas.microsoft.com/office/drawing/2014/main" val="20000"/>
                    </a:ext>
                  </a:extLst>
                </a:gridCol>
                <a:gridCol w="363407">
                  <a:extLst>
                    <a:ext uri="{9D8B030D-6E8A-4147-A177-3AD203B41FA5}">
                      <a16:colId xmlns:a16="http://schemas.microsoft.com/office/drawing/2014/main" val="20001"/>
                    </a:ext>
                  </a:extLst>
                </a:gridCol>
                <a:gridCol w="3893645">
                  <a:extLst>
                    <a:ext uri="{9D8B030D-6E8A-4147-A177-3AD203B41FA5}">
                      <a16:colId xmlns:a16="http://schemas.microsoft.com/office/drawing/2014/main" val="20002"/>
                    </a:ext>
                  </a:extLst>
                </a:gridCol>
              </a:tblGrid>
              <a:tr h="0">
                <a:tc gridSpan="3">
                  <a:txBody>
                    <a:bodyPr/>
                    <a:lstStyle/>
                    <a:p>
                      <a:pPr marL="6350" marR="0" indent="0" algn="l" defTabSz="1451519" rtl="0" eaLnBrk="1" fontAlgn="auto" latinLnBrk="0" hangingPunct="1">
                        <a:lnSpc>
                          <a:spcPct val="85000"/>
                        </a:lnSpc>
                        <a:spcBef>
                          <a:spcPts val="600"/>
                        </a:spcBef>
                        <a:spcAft>
                          <a:spcPts val="600"/>
                        </a:spcAft>
                        <a:buClrTx/>
                        <a:buSzTx/>
                        <a:buFont typeface="Arial" pitchFamily="34" charset="0"/>
                        <a:buNone/>
                        <a:tabLst/>
                      </a:pPr>
                      <a:r>
                        <a:rPr lang="en-US" sz="2000" kern="1200" spc="-50" baseline="0" dirty="0" smtClean="0">
                          <a:solidFill>
                            <a:srgbClr val="FF0000"/>
                          </a:solidFill>
                          <a:latin typeface="+mn-lt"/>
                          <a:ea typeface="Tahoma" pitchFamily="34" charset="0"/>
                          <a:cs typeface="Tahoma" pitchFamily="34" charset="0"/>
                        </a:rPr>
                        <a:t>11: Payment AR Bad Debt Recovery</a:t>
                      </a:r>
                      <a:endParaRPr lang="en-US" sz="2000" kern="1200" spc="-50" baseline="0" dirty="0">
                        <a:solidFill>
                          <a:srgbClr val="FF0000"/>
                        </a:solidFill>
                        <a:latin typeface="+mn-lt"/>
                        <a:ea typeface="Tahoma" pitchFamily="34" charset="0"/>
                        <a:cs typeface="Tahoma" pitchFamily="34" charset="0"/>
                      </a:endParaRPr>
                    </a:p>
                  </a:txBody>
                  <a:tcPr marL="0" marR="0" marT="0" marB="0">
                    <a:solidFill>
                      <a:schemeClr val="accent3">
                        <a:lumMod val="60000"/>
                        <a:lumOff val="40000"/>
                      </a:schemeClr>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0">
                <a:tc>
                  <a:txBody>
                    <a:bodyPr/>
                    <a:lstStyle/>
                    <a:p>
                      <a:endParaRPr lang="en-US" dirty="0"/>
                    </a:p>
                  </a:txBody>
                  <a:tcPr marL="0" marR="0" marT="0" marB="0">
                    <a:solidFill>
                      <a:schemeClr val="accent3">
                        <a:lumMod val="20000"/>
                        <a:lumOff val="80000"/>
                      </a:schemeClr>
                    </a:solidFill>
                  </a:tcPr>
                </a:tc>
                <a:tc gridSpan="2">
                  <a:txBody>
                    <a:bodyPr/>
                    <a:lstStyle/>
                    <a:p>
                      <a:r>
                        <a:rPr lang="en-US" sz="2000" dirty="0" smtClean="0"/>
                        <a:t>Tax Recoverable</a:t>
                      </a:r>
                      <a:endParaRPr lang="en-US" sz="2000" dirty="0"/>
                    </a:p>
                  </a:txBody>
                  <a:tcPr marL="0" marR="0" marT="0" marB="0">
                    <a:solidFill>
                      <a:schemeClr val="accent3">
                        <a:lumMod val="20000"/>
                        <a:lumOff val="80000"/>
                      </a:schemeClr>
                    </a:solidFill>
                  </a:tcPr>
                </a:tc>
                <a:tc hMerge="1">
                  <a:txBody>
                    <a:bodyPr/>
                    <a:lstStyle/>
                    <a:p>
                      <a:endParaRPr lang="en-US" dirty="0"/>
                    </a:p>
                  </a:txBody>
                  <a:tcPr/>
                </a:tc>
                <a:extLst>
                  <a:ext uri="{0D108BD9-81ED-4DB2-BD59-A6C34878D82A}">
                    <a16:rowId xmlns:a16="http://schemas.microsoft.com/office/drawing/2014/main" val="10001"/>
                  </a:ext>
                </a:extLst>
              </a:tr>
              <a:tr h="0">
                <a:tc>
                  <a:txBody>
                    <a:bodyPr/>
                    <a:lstStyle/>
                    <a:p>
                      <a:endParaRPr lang="en-US" dirty="0"/>
                    </a:p>
                  </a:txBody>
                  <a:tcPr marL="0" marR="0" marT="0" marB="0">
                    <a:solidFill>
                      <a:srgbClr val="EFFBEF"/>
                    </a:solidFill>
                  </a:tcPr>
                </a:tc>
                <a:tc>
                  <a:txBody>
                    <a:bodyPr/>
                    <a:lstStyle/>
                    <a:p>
                      <a:endParaRPr lang="en-US" sz="2000" dirty="0"/>
                    </a:p>
                  </a:txBody>
                  <a:tcPr marL="0" marR="0" marT="0" marB="0">
                    <a:solidFill>
                      <a:srgbClr val="EFFBEF"/>
                    </a:solidFill>
                  </a:tcPr>
                </a:tc>
                <a:tc>
                  <a:txBody>
                    <a:bodyPr/>
                    <a:lstStyle/>
                    <a:p>
                      <a:r>
                        <a:rPr lang="en-US" sz="2000" dirty="0" smtClean="0"/>
                        <a:t>Bank</a:t>
                      </a:r>
                    </a:p>
                  </a:txBody>
                  <a:tcPr marL="0" marR="0" marT="0" marB="0">
                    <a:solidFill>
                      <a:srgbClr val="EFFBEF"/>
                    </a:solidFill>
                  </a:tcPr>
                </a:tc>
                <a:extLst>
                  <a:ext uri="{0D108BD9-81ED-4DB2-BD59-A6C34878D82A}">
                    <a16:rowId xmlns:a16="http://schemas.microsoft.com/office/drawing/2014/main" val="10002"/>
                  </a:ext>
                </a:extLst>
              </a:tr>
            </a:tbl>
          </a:graphicData>
        </a:graphic>
      </p:graphicFrame>
      <p:sp>
        <p:nvSpPr>
          <p:cNvPr id="20" name="Content Placeholder 1"/>
          <p:cNvSpPr txBox="1">
            <a:spLocks/>
          </p:cNvSpPr>
          <p:nvPr/>
        </p:nvSpPr>
        <p:spPr>
          <a:xfrm>
            <a:off x="280193" y="5027370"/>
            <a:ext cx="1245163" cy="531265"/>
          </a:xfrm>
          <a:prstGeom prst="rect">
            <a:avLst/>
          </a:prstGeom>
        </p:spPr>
        <p:txBody>
          <a:bodyPr vert="horz" lIns="0" tIns="72576" rIns="0" bIns="72576" rtlCol="0">
            <a:normAutofit/>
          </a:bodyPr>
          <a:lstStyle>
            <a:lvl1pPr marL="287338" marR="0" indent="-287338" algn="l" defTabSz="1451519" rtl="0" eaLnBrk="1" fontAlgn="auto" latinLnBrk="0" hangingPunct="1">
              <a:lnSpc>
                <a:spcPct val="85000"/>
              </a:lnSpc>
              <a:spcBef>
                <a:spcPts val="600"/>
              </a:spcBef>
              <a:spcAft>
                <a:spcPts val="600"/>
              </a:spcAft>
              <a:buClrTx/>
              <a:buSzTx/>
              <a:buFont typeface="Arial" pitchFamily="34" charset="0"/>
              <a:buChar char="•"/>
              <a:tabLst/>
              <a:defRPr sz="3000" kern="1200" spc="-50" baseline="0">
                <a:solidFill>
                  <a:schemeClr val="bg2">
                    <a:lumMod val="25000"/>
                  </a:schemeClr>
                </a:solidFill>
                <a:latin typeface="+mn-lt"/>
                <a:ea typeface="Tahoma" pitchFamily="34" charset="0"/>
                <a:cs typeface="Tahoma" pitchFamily="34" charset="0"/>
              </a:defRPr>
            </a:lvl1pPr>
            <a:lvl2pPr marL="736600" marR="0" indent="-280988" algn="l" defTabSz="1451519" rtl="0" eaLnBrk="1" fontAlgn="auto" latinLnBrk="0" hangingPunct="1">
              <a:lnSpc>
                <a:spcPct val="85000"/>
              </a:lnSpc>
              <a:spcBef>
                <a:spcPts val="600"/>
              </a:spcBef>
              <a:spcAft>
                <a:spcPts val="600"/>
              </a:spcAft>
              <a:buClrTx/>
              <a:buSzTx/>
              <a:buFont typeface="Arial" pitchFamily="34" charset="0"/>
              <a:buChar char="•"/>
              <a:tabLst/>
              <a:defRPr sz="2600" kern="1200" spc="-50" baseline="0">
                <a:solidFill>
                  <a:schemeClr val="bg2">
                    <a:lumMod val="25000"/>
                  </a:schemeClr>
                </a:solidFill>
                <a:latin typeface="+mn-lt"/>
                <a:ea typeface="Tahoma" pitchFamily="34" charset="0"/>
                <a:cs typeface="Tahoma" pitchFamily="34" charset="0"/>
              </a:defRPr>
            </a:lvl2pPr>
            <a:lvl3pPr marL="1255713" marR="0" indent="-239713" algn="l" defTabSz="1451519" rtl="0" eaLnBrk="1" fontAlgn="auto" latinLnBrk="0" hangingPunct="1">
              <a:lnSpc>
                <a:spcPct val="85000"/>
              </a:lnSpc>
              <a:spcBef>
                <a:spcPts val="600"/>
              </a:spcBef>
              <a:spcAft>
                <a:spcPts val="600"/>
              </a:spcAft>
              <a:buClrTx/>
              <a:buSzTx/>
              <a:buFont typeface="Arial" pitchFamily="34" charset="0"/>
              <a:buChar char="•"/>
              <a:tabLst/>
              <a:defRPr sz="2200" kern="1200" spc="-50" baseline="0">
                <a:solidFill>
                  <a:schemeClr val="bg2">
                    <a:lumMod val="25000"/>
                  </a:schemeClr>
                </a:solidFill>
                <a:latin typeface="+mn-lt"/>
                <a:ea typeface="Tahoma" pitchFamily="34" charset="0"/>
                <a:cs typeface="Tahoma" pitchFamily="34" charset="0"/>
              </a:defRPr>
            </a:lvl3pPr>
            <a:lvl4pPr marL="1651000" marR="0" indent="-177800" algn="l" defTabSz="1451519" rtl="0" eaLnBrk="1" fontAlgn="auto" latinLnBrk="0" hangingPunct="1">
              <a:lnSpc>
                <a:spcPct val="85000"/>
              </a:lnSpc>
              <a:spcBef>
                <a:spcPts val="600"/>
              </a:spcBef>
              <a:spcAft>
                <a:spcPts val="600"/>
              </a:spcAft>
              <a:buClrTx/>
              <a:buSzTx/>
              <a:buFont typeface="Arial" pitchFamily="34" charset="0"/>
              <a:buChar char="•"/>
              <a:tabLst/>
              <a:defRPr sz="1800" kern="1200" spc="-50" baseline="0">
                <a:solidFill>
                  <a:schemeClr val="bg2">
                    <a:lumMod val="25000"/>
                  </a:schemeClr>
                </a:solidFill>
                <a:latin typeface="+mn-lt"/>
                <a:ea typeface="Tahoma" pitchFamily="34" charset="0"/>
                <a:cs typeface="Tahoma" pitchFamily="34" charset="0"/>
              </a:defRPr>
            </a:lvl4pPr>
            <a:lvl5pPr marL="2116138" marR="0" indent="-171450" algn="l" defTabSz="1451519" rtl="0" eaLnBrk="1" fontAlgn="auto" latinLnBrk="0" hangingPunct="1">
              <a:lnSpc>
                <a:spcPct val="85000"/>
              </a:lnSpc>
              <a:spcBef>
                <a:spcPts val="600"/>
              </a:spcBef>
              <a:spcAft>
                <a:spcPts val="600"/>
              </a:spcAft>
              <a:buClrTx/>
              <a:buSzTx/>
              <a:buFont typeface="Arial" pitchFamily="34" charset="0"/>
              <a:buChar char="•"/>
              <a:tabLst/>
              <a:defRPr sz="1600" kern="1200" spc="-50" baseline="0">
                <a:solidFill>
                  <a:schemeClr val="bg2">
                    <a:lumMod val="25000"/>
                  </a:schemeClr>
                </a:solidFill>
                <a:latin typeface="+mn-lt"/>
                <a:ea typeface="Tahoma" pitchFamily="34" charset="0"/>
                <a:cs typeface="Tahoma" pitchFamily="34" charset="0"/>
              </a:defRPr>
            </a:lvl5pPr>
            <a:lvl6pPr marL="3991676"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17435"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3195"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68954"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9pPr>
          </a:lstStyle>
          <a:p>
            <a:pPr marL="6350" indent="0" algn="r">
              <a:buFont typeface="Arial" pitchFamily="34" charset="0"/>
              <a:buNone/>
            </a:pPr>
            <a:r>
              <a:rPr lang="en-US" sz="1600" i="1" dirty="0" smtClean="0"/>
              <a:t>Submit Tax</a:t>
            </a:r>
          </a:p>
        </p:txBody>
      </p:sp>
      <p:sp>
        <p:nvSpPr>
          <p:cNvPr id="21" name="Content Placeholder 1"/>
          <p:cNvSpPr txBox="1">
            <a:spLocks/>
          </p:cNvSpPr>
          <p:nvPr/>
        </p:nvSpPr>
        <p:spPr>
          <a:xfrm>
            <a:off x="1" y="6317585"/>
            <a:ext cx="1529116" cy="758950"/>
          </a:xfrm>
          <a:prstGeom prst="rect">
            <a:avLst/>
          </a:prstGeom>
        </p:spPr>
        <p:txBody>
          <a:bodyPr vert="horz" lIns="0" tIns="72576" rIns="0" bIns="72576" rtlCol="0">
            <a:normAutofit/>
          </a:bodyPr>
          <a:lstStyle>
            <a:lvl1pPr marL="287338" marR="0" indent="-287338" algn="l" defTabSz="1451519" rtl="0" eaLnBrk="1" fontAlgn="auto" latinLnBrk="0" hangingPunct="1">
              <a:lnSpc>
                <a:spcPct val="85000"/>
              </a:lnSpc>
              <a:spcBef>
                <a:spcPts val="600"/>
              </a:spcBef>
              <a:spcAft>
                <a:spcPts val="600"/>
              </a:spcAft>
              <a:buClrTx/>
              <a:buSzTx/>
              <a:buFont typeface="Arial" pitchFamily="34" charset="0"/>
              <a:buChar char="•"/>
              <a:tabLst/>
              <a:defRPr sz="3000" kern="1200" spc="-50" baseline="0">
                <a:solidFill>
                  <a:schemeClr val="bg2">
                    <a:lumMod val="25000"/>
                  </a:schemeClr>
                </a:solidFill>
                <a:latin typeface="+mn-lt"/>
                <a:ea typeface="Tahoma" pitchFamily="34" charset="0"/>
                <a:cs typeface="Tahoma" pitchFamily="34" charset="0"/>
              </a:defRPr>
            </a:lvl1pPr>
            <a:lvl2pPr marL="736600" marR="0" indent="-280988" algn="l" defTabSz="1451519" rtl="0" eaLnBrk="1" fontAlgn="auto" latinLnBrk="0" hangingPunct="1">
              <a:lnSpc>
                <a:spcPct val="85000"/>
              </a:lnSpc>
              <a:spcBef>
                <a:spcPts val="600"/>
              </a:spcBef>
              <a:spcAft>
                <a:spcPts val="600"/>
              </a:spcAft>
              <a:buClrTx/>
              <a:buSzTx/>
              <a:buFont typeface="Arial" pitchFamily="34" charset="0"/>
              <a:buChar char="•"/>
              <a:tabLst/>
              <a:defRPr sz="2600" kern="1200" spc="-50" baseline="0">
                <a:solidFill>
                  <a:schemeClr val="bg2">
                    <a:lumMod val="25000"/>
                  </a:schemeClr>
                </a:solidFill>
                <a:latin typeface="+mn-lt"/>
                <a:ea typeface="Tahoma" pitchFamily="34" charset="0"/>
                <a:cs typeface="Tahoma" pitchFamily="34" charset="0"/>
              </a:defRPr>
            </a:lvl2pPr>
            <a:lvl3pPr marL="1255713" marR="0" indent="-239713" algn="l" defTabSz="1451519" rtl="0" eaLnBrk="1" fontAlgn="auto" latinLnBrk="0" hangingPunct="1">
              <a:lnSpc>
                <a:spcPct val="85000"/>
              </a:lnSpc>
              <a:spcBef>
                <a:spcPts val="600"/>
              </a:spcBef>
              <a:spcAft>
                <a:spcPts val="600"/>
              </a:spcAft>
              <a:buClrTx/>
              <a:buSzTx/>
              <a:buFont typeface="Arial" pitchFamily="34" charset="0"/>
              <a:buChar char="•"/>
              <a:tabLst/>
              <a:defRPr sz="2200" kern="1200" spc="-50" baseline="0">
                <a:solidFill>
                  <a:schemeClr val="bg2">
                    <a:lumMod val="25000"/>
                  </a:schemeClr>
                </a:solidFill>
                <a:latin typeface="+mn-lt"/>
                <a:ea typeface="Tahoma" pitchFamily="34" charset="0"/>
                <a:cs typeface="Tahoma" pitchFamily="34" charset="0"/>
              </a:defRPr>
            </a:lvl3pPr>
            <a:lvl4pPr marL="1651000" marR="0" indent="-177800" algn="l" defTabSz="1451519" rtl="0" eaLnBrk="1" fontAlgn="auto" latinLnBrk="0" hangingPunct="1">
              <a:lnSpc>
                <a:spcPct val="85000"/>
              </a:lnSpc>
              <a:spcBef>
                <a:spcPts val="600"/>
              </a:spcBef>
              <a:spcAft>
                <a:spcPts val="600"/>
              </a:spcAft>
              <a:buClrTx/>
              <a:buSzTx/>
              <a:buFont typeface="Arial" pitchFamily="34" charset="0"/>
              <a:buChar char="•"/>
              <a:tabLst/>
              <a:defRPr sz="1800" kern="1200" spc="-50" baseline="0">
                <a:solidFill>
                  <a:schemeClr val="bg2">
                    <a:lumMod val="25000"/>
                  </a:schemeClr>
                </a:solidFill>
                <a:latin typeface="+mn-lt"/>
                <a:ea typeface="Tahoma" pitchFamily="34" charset="0"/>
                <a:cs typeface="Tahoma" pitchFamily="34" charset="0"/>
              </a:defRPr>
            </a:lvl4pPr>
            <a:lvl5pPr marL="2116138" marR="0" indent="-171450" algn="l" defTabSz="1451519" rtl="0" eaLnBrk="1" fontAlgn="auto" latinLnBrk="0" hangingPunct="1">
              <a:lnSpc>
                <a:spcPct val="85000"/>
              </a:lnSpc>
              <a:spcBef>
                <a:spcPts val="600"/>
              </a:spcBef>
              <a:spcAft>
                <a:spcPts val="600"/>
              </a:spcAft>
              <a:buClrTx/>
              <a:buSzTx/>
              <a:buFont typeface="Arial" pitchFamily="34" charset="0"/>
              <a:buChar char="•"/>
              <a:tabLst/>
              <a:defRPr sz="1600" kern="1200" spc="-50" baseline="0">
                <a:solidFill>
                  <a:schemeClr val="bg2">
                    <a:lumMod val="25000"/>
                  </a:schemeClr>
                </a:solidFill>
                <a:latin typeface="+mn-lt"/>
                <a:ea typeface="Tahoma" pitchFamily="34" charset="0"/>
                <a:cs typeface="Tahoma" pitchFamily="34" charset="0"/>
              </a:defRPr>
            </a:lvl5pPr>
            <a:lvl6pPr marL="3991676"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17435"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3195"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68954"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9pPr>
          </a:lstStyle>
          <a:p>
            <a:pPr marL="6350" indent="0" algn="r">
              <a:buFont typeface="Arial" pitchFamily="34" charset="0"/>
              <a:buNone/>
            </a:pPr>
            <a:r>
              <a:rPr lang="en-US" sz="1600" i="1" dirty="0" smtClean="0"/>
              <a:t>Tax payments </a:t>
            </a:r>
          </a:p>
          <a:p>
            <a:pPr marL="6350" indent="0" algn="r">
              <a:buFont typeface="Arial" pitchFamily="34" charset="0"/>
              <a:buNone/>
            </a:pPr>
            <a:r>
              <a:rPr lang="en-US" sz="1600" i="1" dirty="0" smtClean="0"/>
              <a:t>made or received</a:t>
            </a:r>
          </a:p>
        </p:txBody>
      </p:sp>
      <p:sp>
        <p:nvSpPr>
          <p:cNvPr id="22" name="Content Placeholder 1"/>
          <p:cNvSpPr txBox="1">
            <a:spLocks/>
          </p:cNvSpPr>
          <p:nvPr/>
        </p:nvSpPr>
        <p:spPr>
          <a:xfrm>
            <a:off x="280193" y="7987275"/>
            <a:ext cx="1245164" cy="809576"/>
          </a:xfrm>
          <a:prstGeom prst="rect">
            <a:avLst/>
          </a:prstGeom>
        </p:spPr>
        <p:txBody>
          <a:bodyPr vert="horz" lIns="0" tIns="72576" rIns="0" bIns="72576" rtlCol="0">
            <a:normAutofit/>
          </a:bodyPr>
          <a:lstStyle>
            <a:lvl1pPr marL="287338" marR="0" indent="-287338" algn="l" defTabSz="1451519" rtl="0" eaLnBrk="1" fontAlgn="auto" latinLnBrk="0" hangingPunct="1">
              <a:lnSpc>
                <a:spcPct val="85000"/>
              </a:lnSpc>
              <a:spcBef>
                <a:spcPts val="600"/>
              </a:spcBef>
              <a:spcAft>
                <a:spcPts val="600"/>
              </a:spcAft>
              <a:buClrTx/>
              <a:buSzTx/>
              <a:buFont typeface="Arial" pitchFamily="34" charset="0"/>
              <a:buChar char="•"/>
              <a:tabLst/>
              <a:defRPr sz="3000" kern="1200" spc="-50" baseline="0">
                <a:solidFill>
                  <a:schemeClr val="bg2">
                    <a:lumMod val="25000"/>
                  </a:schemeClr>
                </a:solidFill>
                <a:latin typeface="+mn-lt"/>
                <a:ea typeface="Tahoma" pitchFamily="34" charset="0"/>
                <a:cs typeface="Tahoma" pitchFamily="34" charset="0"/>
              </a:defRPr>
            </a:lvl1pPr>
            <a:lvl2pPr marL="736600" marR="0" indent="-280988" algn="l" defTabSz="1451519" rtl="0" eaLnBrk="1" fontAlgn="auto" latinLnBrk="0" hangingPunct="1">
              <a:lnSpc>
                <a:spcPct val="85000"/>
              </a:lnSpc>
              <a:spcBef>
                <a:spcPts val="600"/>
              </a:spcBef>
              <a:spcAft>
                <a:spcPts val="600"/>
              </a:spcAft>
              <a:buClrTx/>
              <a:buSzTx/>
              <a:buFont typeface="Arial" pitchFamily="34" charset="0"/>
              <a:buChar char="•"/>
              <a:tabLst/>
              <a:defRPr sz="2600" kern="1200" spc="-50" baseline="0">
                <a:solidFill>
                  <a:schemeClr val="bg2">
                    <a:lumMod val="25000"/>
                  </a:schemeClr>
                </a:solidFill>
                <a:latin typeface="+mn-lt"/>
                <a:ea typeface="Tahoma" pitchFamily="34" charset="0"/>
                <a:cs typeface="Tahoma" pitchFamily="34" charset="0"/>
              </a:defRPr>
            </a:lvl2pPr>
            <a:lvl3pPr marL="1255713" marR="0" indent="-239713" algn="l" defTabSz="1451519" rtl="0" eaLnBrk="1" fontAlgn="auto" latinLnBrk="0" hangingPunct="1">
              <a:lnSpc>
                <a:spcPct val="85000"/>
              </a:lnSpc>
              <a:spcBef>
                <a:spcPts val="600"/>
              </a:spcBef>
              <a:spcAft>
                <a:spcPts val="600"/>
              </a:spcAft>
              <a:buClrTx/>
              <a:buSzTx/>
              <a:buFont typeface="Arial" pitchFamily="34" charset="0"/>
              <a:buChar char="•"/>
              <a:tabLst/>
              <a:defRPr sz="2200" kern="1200" spc="-50" baseline="0">
                <a:solidFill>
                  <a:schemeClr val="bg2">
                    <a:lumMod val="25000"/>
                  </a:schemeClr>
                </a:solidFill>
                <a:latin typeface="+mn-lt"/>
                <a:ea typeface="Tahoma" pitchFamily="34" charset="0"/>
                <a:cs typeface="Tahoma" pitchFamily="34" charset="0"/>
              </a:defRPr>
            </a:lvl3pPr>
            <a:lvl4pPr marL="1651000" marR="0" indent="-177800" algn="l" defTabSz="1451519" rtl="0" eaLnBrk="1" fontAlgn="auto" latinLnBrk="0" hangingPunct="1">
              <a:lnSpc>
                <a:spcPct val="85000"/>
              </a:lnSpc>
              <a:spcBef>
                <a:spcPts val="600"/>
              </a:spcBef>
              <a:spcAft>
                <a:spcPts val="600"/>
              </a:spcAft>
              <a:buClrTx/>
              <a:buSzTx/>
              <a:buFont typeface="Arial" pitchFamily="34" charset="0"/>
              <a:buChar char="•"/>
              <a:tabLst/>
              <a:defRPr sz="1800" kern="1200" spc="-50" baseline="0">
                <a:solidFill>
                  <a:schemeClr val="bg2">
                    <a:lumMod val="25000"/>
                  </a:schemeClr>
                </a:solidFill>
                <a:latin typeface="+mn-lt"/>
                <a:ea typeface="Tahoma" pitchFamily="34" charset="0"/>
                <a:cs typeface="Tahoma" pitchFamily="34" charset="0"/>
              </a:defRPr>
            </a:lvl4pPr>
            <a:lvl5pPr marL="2116138" marR="0" indent="-171450" algn="l" defTabSz="1451519" rtl="0" eaLnBrk="1" fontAlgn="auto" latinLnBrk="0" hangingPunct="1">
              <a:lnSpc>
                <a:spcPct val="85000"/>
              </a:lnSpc>
              <a:spcBef>
                <a:spcPts val="600"/>
              </a:spcBef>
              <a:spcAft>
                <a:spcPts val="600"/>
              </a:spcAft>
              <a:buClrTx/>
              <a:buSzTx/>
              <a:buFont typeface="Arial" pitchFamily="34" charset="0"/>
              <a:buChar char="•"/>
              <a:tabLst/>
              <a:defRPr sz="1600" kern="1200" spc="-50" baseline="0">
                <a:solidFill>
                  <a:schemeClr val="bg2">
                    <a:lumMod val="25000"/>
                  </a:schemeClr>
                </a:solidFill>
                <a:latin typeface="+mn-lt"/>
                <a:ea typeface="Tahoma" pitchFamily="34" charset="0"/>
                <a:cs typeface="Tahoma" pitchFamily="34" charset="0"/>
              </a:defRPr>
            </a:lvl5pPr>
            <a:lvl6pPr marL="3991676"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17435"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3195"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68954" indent="-362880" algn="l" defTabSz="1451519" rtl="0" eaLnBrk="1" latinLnBrk="0" hangingPunct="1">
              <a:spcBef>
                <a:spcPct val="20000"/>
              </a:spcBef>
              <a:buFont typeface="Arial" pitchFamily="34" charset="0"/>
              <a:buChar char="•"/>
              <a:defRPr sz="3200" kern="1200">
                <a:solidFill>
                  <a:schemeClr val="tx1"/>
                </a:solidFill>
                <a:latin typeface="+mn-lt"/>
                <a:ea typeface="+mn-ea"/>
                <a:cs typeface="+mn-cs"/>
              </a:defRPr>
            </a:lvl9pPr>
          </a:lstStyle>
          <a:p>
            <a:pPr marL="6350" indent="0" algn="r">
              <a:buFont typeface="Arial" pitchFamily="34" charset="0"/>
              <a:buNone/>
            </a:pPr>
            <a:r>
              <a:rPr lang="en-US" sz="1600" i="1" dirty="0" smtClean="0"/>
              <a:t>Receipts</a:t>
            </a:r>
          </a:p>
        </p:txBody>
      </p:sp>
      <p:sp>
        <p:nvSpPr>
          <p:cNvPr id="4" name="Content Placeholder 3"/>
          <p:cNvSpPr>
            <a:spLocks noGrp="1"/>
          </p:cNvSpPr>
          <p:nvPr>
            <p:ph sz="quarter" idx="10"/>
          </p:nvPr>
        </p:nvSpPr>
        <p:spPr/>
        <p:txBody>
          <a:bodyPr/>
          <a:lstStyle/>
          <a:p>
            <a:pPr marL="0" indent="0">
              <a:buNone/>
            </a:pPr>
            <a:r>
              <a:rPr lang="en-US" dirty="0" smtClean="0"/>
              <a:t> </a:t>
            </a:r>
            <a:endParaRPr lang="en-US" dirty="0"/>
          </a:p>
        </p:txBody>
      </p:sp>
    </p:spTree>
    <p:extLst>
      <p:ext uri="{BB962C8B-B14F-4D97-AF65-F5344CB8AC3E}">
        <p14:creationId xmlns:p14="http://schemas.microsoft.com/office/powerpoint/2010/main" val="2485349063"/>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randombar(horizontal)">
                                      <p:cBhvr>
                                        <p:cTn id="15" dur="500"/>
                                        <p:tgtEl>
                                          <p:spTgt spid="20"/>
                                        </p:tgtEl>
                                      </p:cBhvr>
                                    </p:animEffect>
                                  </p:childTnLst>
                                </p:cTn>
                              </p:par>
                              <p:par>
                                <p:cTn id="16" presetID="31"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style.rotation</p:attrName>
                                        </p:attrNameLst>
                                      </p:cBhvr>
                                      <p:tavLst>
                                        <p:tav tm="0">
                                          <p:val>
                                            <p:fltVal val="90"/>
                                          </p:val>
                                        </p:tav>
                                        <p:tav tm="100000">
                                          <p:val>
                                            <p:fltVal val="0"/>
                                          </p:val>
                                        </p:tav>
                                      </p:tavLst>
                                    </p:anim>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randombar(horizontal)">
                                      <p:cBhvr>
                                        <p:cTn id="26" dur="500"/>
                                        <p:tgtEl>
                                          <p:spTgt spid="21"/>
                                        </p:tgtEl>
                                      </p:cBhvr>
                                    </p:animEffect>
                                  </p:childTnLst>
                                </p:cTn>
                              </p:par>
                              <p:par>
                                <p:cTn id="27" presetID="3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fltVal val="0"/>
                                          </p:val>
                                        </p:tav>
                                        <p:tav tm="100000">
                                          <p:val>
                                            <p:strVal val="#ppt_w"/>
                                          </p:val>
                                        </p:tav>
                                      </p:tavLst>
                                    </p:anim>
                                    <p:anim calcmode="lin" valueType="num">
                                      <p:cBhvr>
                                        <p:cTn id="30" dur="1000" fill="hold"/>
                                        <p:tgtEl>
                                          <p:spTgt spid="7"/>
                                        </p:tgtEl>
                                        <p:attrNameLst>
                                          <p:attrName>ppt_h</p:attrName>
                                        </p:attrNameLst>
                                      </p:cBhvr>
                                      <p:tavLst>
                                        <p:tav tm="0">
                                          <p:val>
                                            <p:fltVal val="0"/>
                                          </p:val>
                                        </p:tav>
                                        <p:tav tm="100000">
                                          <p:val>
                                            <p:strVal val="#ppt_h"/>
                                          </p:val>
                                        </p:tav>
                                      </p:tavLst>
                                    </p:anim>
                                    <p:anim calcmode="lin" valueType="num">
                                      <p:cBhvr>
                                        <p:cTn id="31" dur="1000" fill="hold"/>
                                        <p:tgtEl>
                                          <p:spTgt spid="7"/>
                                        </p:tgtEl>
                                        <p:attrNameLst>
                                          <p:attrName>style.rotation</p:attrName>
                                        </p:attrNameLst>
                                      </p:cBhvr>
                                      <p:tavLst>
                                        <p:tav tm="0">
                                          <p:val>
                                            <p:fltVal val="90"/>
                                          </p:val>
                                        </p:tav>
                                        <p:tav tm="100000">
                                          <p:val>
                                            <p:fltVal val="0"/>
                                          </p:val>
                                        </p:tav>
                                      </p:tavLst>
                                    </p:anim>
                                    <p:animEffect transition="in" filter="fade">
                                      <p:cBhvr>
                                        <p:cTn id="32" dur="1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randombar(horizontal)">
                                      <p:cBhvr>
                                        <p:cTn id="37" dur="500"/>
                                        <p:tgtEl>
                                          <p:spTgt spid="22"/>
                                        </p:tgtEl>
                                      </p:cBhvr>
                                    </p:animEffect>
                                  </p:childTnLst>
                                </p:cTn>
                              </p:par>
                              <p:par>
                                <p:cTn id="38" presetID="31" presetClass="entr" presetSubtype="0"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ppt_w</p:attrName>
                                        </p:attrNameLst>
                                      </p:cBhvr>
                                      <p:tavLst>
                                        <p:tav tm="0">
                                          <p:val>
                                            <p:fltVal val="0"/>
                                          </p:val>
                                        </p:tav>
                                        <p:tav tm="100000">
                                          <p:val>
                                            <p:strVal val="#ppt_w"/>
                                          </p:val>
                                        </p:tav>
                                      </p:tavLst>
                                    </p:anim>
                                    <p:anim calcmode="lin" valueType="num">
                                      <p:cBhvr>
                                        <p:cTn id="41" dur="1000" fill="hold"/>
                                        <p:tgtEl>
                                          <p:spTgt spid="8"/>
                                        </p:tgtEl>
                                        <p:attrNameLst>
                                          <p:attrName>ppt_h</p:attrName>
                                        </p:attrNameLst>
                                      </p:cBhvr>
                                      <p:tavLst>
                                        <p:tav tm="0">
                                          <p:val>
                                            <p:fltVal val="0"/>
                                          </p:val>
                                        </p:tav>
                                        <p:tav tm="100000">
                                          <p:val>
                                            <p:strVal val="#ppt_h"/>
                                          </p:val>
                                        </p:tav>
                                      </p:tavLst>
                                    </p:anim>
                                    <p:anim calcmode="lin" valueType="num">
                                      <p:cBhvr>
                                        <p:cTn id="42" dur="1000" fill="hold"/>
                                        <p:tgtEl>
                                          <p:spTgt spid="8"/>
                                        </p:tgtEl>
                                        <p:attrNameLst>
                                          <p:attrName>style.rotation</p:attrName>
                                        </p:attrNameLst>
                                      </p:cBhvr>
                                      <p:tavLst>
                                        <p:tav tm="0">
                                          <p:val>
                                            <p:fltVal val="90"/>
                                          </p:val>
                                        </p:tav>
                                        <p:tav tm="100000">
                                          <p:val>
                                            <p:fltVal val="0"/>
                                          </p:val>
                                        </p:tav>
                                      </p:tavLst>
                                    </p:anim>
                                    <p:animEffect transition="in" filter="fade">
                                      <p:cBhvr>
                                        <p:cTn id="43" dur="10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1000" fill="hold"/>
                                        <p:tgtEl>
                                          <p:spTgt spid="10"/>
                                        </p:tgtEl>
                                        <p:attrNameLst>
                                          <p:attrName>ppt_w</p:attrName>
                                        </p:attrNameLst>
                                      </p:cBhvr>
                                      <p:tavLst>
                                        <p:tav tm="0">
                                          <p:val>
                                            <p:fltVal val="0"/>
                                          </p:val>
                                        </p:tav>
                                        <p:tav tm="100000">
                                          <p:val>
                                            <p:strVal val="#ppt_w"/>
                                          </p:val>
                                        </p:tav>
                                      </p:tavLst>
                                    </p:anim>
                                    <p:anim calcmode="lin" valueType="num">
                                      <p:cBhvr>
                                        <p:cTn id="49" dur="1000" fill="hold"/>
                                        <p:tgtEl>
                                          <p:spTgt spid="10"/>
                                        </p:tgtEl>
                                        <p:attrNameLst>
                                          <p:attrName>ppt_h</p:attrName>
                                        </p:attrNameLst>
                                      </p:cBhvr>
                                      <p:tavLst>
                                        <p:tav tm="0">
                                          <p:val>
                                            <p:fltVal val="0"/>
                                          </p:val>
                                        </p:tav>
                                        <p:tav tm="100000">
                                          <p:val>
                                            <p:strVal val="#ppt_h"/>
                                          </p:val>
                                        </p:tav>
                                      </p:tavLst>
                                    </p:anim>
                                    <p:anim calcmode="lin" valueType="num">
                                      <p:cBhvr>
                                        <p:cTn id="50" dur="1000" fill="hold"/>
                                        <p:tgtEl>
                                          <p:spTgt spid="10"/>
                                        </p:tgtEl>
                                        <p:attrNameLst>
                                          <p:attrName>style.rotation</p:attrName>
                                        </p:attrNameLst>
                                      </p:cBhvr>
                                      <p:tavLst>
                                        <p:tav tm="0">
                                          <p:val>
                                            <p:fltVal val="90"/>
                                          </p:val>
                                        </p:tav>
                                        <p:tav tm="100000">
                                          <p:val>
                                            <p:fltVal val="0"/>
                                          </p:val>
                                        </p:tav>
                                      </p:tavLst>
                                    </p:anim>
                                    <p:animEffect transition="in" filter="fade">
                                      <p:cBhvr>
                                        <p:cTn id="51" dur="10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nodeType="click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1000" fill="hold"/>
                                        <p:tgtEl>
                                          <p:spTgt spid="11"/>
                                        </p:tgtEl>
                                        <p:attrNameLst>
                                          <p:attrName>ppt_w</p:attrName>
                                        </p:attrNameLst>
                                      </p:cBhvr>
                                      <p:tavLst>
                                        <p:tav tm="0">
                                          <p:val>
                                            <p:fltVal val="0"/>
                                          </p:val>
                                        </p:tav>
                                        <p:tav tm="100000">
                                          <p:val>
                                            <p:strVal val="#ppt_w"/>
                                          </p:val>
                                        </p:tav>
                                      </p:tavLst>
                                    </p:anim>
                                    <p:anim calcmode="lin" valueType="num">
                                      <p:cBhvr>
                                        <p:cTn id="57" dur="1000" fill="hold"/>
                                        <p:tgtEl>
                                          <p:spTgt spid="11"/>
                                        </p:tgtEl>
                                        <p:attrNameLst>
                                          <p:attrName>ppt_h</p:attrName>
                                        </p:attrNameLst>
                                      </p:cBhvr>
                                      <p:tavLst>
                                        <p:tav tm="0">
                                          <p:val>
                                            <p:fltVal val="0"/>
                                          </p:val>
                                        </p:tav>
                                        <p:tav tm="100000">
                                          <p:val>
                                            <p:strVal val="#ppt_h"/>
                                          </p:val>
                                        </p:tav>
                                      </p:tavLst>
                                    </p:anim>
                                    <p:anim calcmode="lin" valueType="num">
                                      <p:cBhvr>
                                        <p:cTn id="58" dur="1000" fill="hold"/>
                                        <p:tgtEl>
                                          <p:spTgt spid="11"/>
                                        </p:tgtEl>
                                        <p:attrNameLst>
                                          <p:attrName>style.rotation</p:attrName>
                                        </p:attrNameLst>
                                      </p:cBhvr>
                                      <p:tavLst>
                                        <p:tav tm="0">
                                          <p:val>
                                            <p:fltVal val="90"/>
                                          </p:val>
                                        </p:tav>
                                        <p:tav tm="100000">
                                          <p:val>
                                            <p:fltVal val="0"/>
                                          </p:val>
                                        </p:tav>
                                      </p:tavLst>
                                    </p:anim>
                                    <p:animEffect transition="in" filter="fade">
                                      <p:cBhvr>
                                        <p:cTn id="59" dur="10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31" presetClass="entr" presetSubtype="0" fill="hold" nodeType="click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p:cTn id="64" dur="1000" fill="hold"/>
                                        <p:tgtEl>
                                          <p:spTgt spid="12"/>
                                        </p:tgtEl>
                                        <p:attrNameLst>
                                          <p:attrName>ppt_w</p:attrName>
                                        </p:attrNameLst>
                                      </p:cBhvr>
                                      <p:tavLst>
                                        <p:tav tm="0">
                                          <p:val>
                                            <p:fltVal val="0"/>
                                          </p:val>
                                        </p:tav>
                                        <p:tav tm="100000">
                                          <p:val>
                                            <p:strVal val="#ppt_w"/>
                                          </p:val>
                                        </p:tav>
                                      </p:tavLst>
                                    </p:anim>
                                    <p:anim calcmode="lin" valueType="num">
                                      <p:cBhvr>
                                        <p:cTn id="65" dur="1000" fill="hold"/>
                                        <p:tgtEl>
                                          <p:spTgt spid="12"/>
                                        </p:tgtEl>
                                        <p:attrNameLst>
                                          <p:attrName>ppt_h</p:attrName>
                                        </p:attrNameLst>
                                      </p:cBhvr>
                                      <p:tavLst>
                                        <p:tav tm="0">
                                          <p:val>
                                            <p:fltVal val="0"/>
                                          </p:val>
                                        </p:tav>
                                        <p:tav tm="100000">
                                          <p:val>
                                            <p:strVal val="#ppt_h"/>
                                          </p:val>
                                        </p:tav>
                                      </p:tavLst>
                                    </p:anim>
                                    <p:anim calcmode="lin" valueType="num">
                                      <p:cBhvr>
                                        <p:cTn id="66" dur="1000" fill="hold"/>
                                        <p:tgtEl>
                                          <p:spTgt spid="12"/>
                                        </p:tgtEl>
                                        <p:attrNameLst>
                                          <p:attrName>style.rotation</p:attrName>
                                        </p:attrNameLst>
                                      </p:cBhvr>
                                      <p:tavLst>
                                        <p:tav tm="0">
                                          <p:val>
                                            <p:fltVal val="90"/>
                                          </p:val>
                                        </p:tav>
                                        <p:tav tm="100000">
                                          <p:val>
                                            <p:fltVal val="0"/>
                                          </p:val>
                                        </p:tav>
                                      </p:tavLst>
                                    </p:anim>
                                    <p:animEffect transition="in" filter="fade">
                                      <p:cBhvr>
                                        <p:cTn id="67" dur="10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31" presetClass="entr" presetSubtype="0" fill="hold" nodeType="click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p:cTn id="72" dur="1000" fill="hold"/>
                                        <p:tgtEl>
                                          <p:spTgt spid="13"/>
                                        </p:tgtEl>
                                        <p:attrNameLst>
                                          <p:attrName>ppt_w</p:attrName>
                                        </p:attrNameLst>
                                      </p:cBhvr>
                                      <p:tavLst>
                                        <p:tav tm="0">
                                          <p:val>
                                            <p:fltVal val="0"/>
                                          </p:val>
                                        </p:tav>
                                        <p:tav tm="100000">
                                          <p:val>
                                            <p:strVal val="#ppt_w"/>
                                          </p:val>
                                        </p:tav>
                                      </p:tavLst>
                                    </p:anim>
                                    <p:anim calcmode="lin" valueType="num">
                                      <p:cBhvr>
                                        <p:cTn id="73" dur="1000" fill="hold"/>
                                        <p:tgtEl>
                                          <p:spTgt spid="13"/>
                                        </p:tgtEl>
                                        <p:attrNameLst>
                                          <p:attrName>ppt_h</p:attrName>
                                        </p:attrNameLst>
                                      </p:cBhvr>
                                      <p:tavLst>
                                        <p:tav tm="0">
                                          <p:val>
                                            <p:fltVal val="0"/>
                                          </p:val>
                                        </p:tav>
                                        <p:tav tm="100000">
                                          <p:val>
                                            <p:strVal val="#ppt_h"/>
                                          </p:val>
                                        </p:tav>
                                      </p:tavLst>
                                    </p:anim>
                                    <p:anim calcmode="lin" valueType="num">
                                      <p:cBhvr>
                                        <p:cTn id="74" dur="1000" fill="hold"/>
                                        <p:tgtEl>
                                          <p:spTgt spid="13"/>
                                        </p:tgtEl>
                                        <p:attrNameLst>
                                          <p:attrName>style.rotation</p:attrName>
                                        </p:attrNameLst>
                                      </p:cBhvr>
                                      <p:tavLst>
                                        <p:tav tm="0">
                                          <p:val>
                                            <p:fltVal val="90"/>
                                          </p:val>
                                        </p:tav>
                                        <p:tav tm="100000">
                                          <p:val>
                                            <p:fltVal val="0"/>
                                          </p:val>
                                        </p:tav>
                                      </p:tavLst>
                                    </p:anim>
                                    <p:animEffect transition="in" filter="fade">
                                      <p:cBhvr>
                                        <p:cTn id="75" dur="1000"/>
                                        <p:tgtEl>
                                          <p:spTgt spid="13"/>
                                        </p:tgtEl>
                                      </p:cBhvr>
                                    </p:animEffect>
                                  </p:childTnLst>
                                </p:cTn>
                              </p:par>
                            </p:childTnLst>
                          </p:cTn>
                        </p:par>
                      </p:childTnLst>
                    </p:cTn>
                  </p:par>
                  <p:par>
                    <p:cTn id="76" fill="hold">
                      <p:stCondLst>
                        <p:cond delay="indefinite"/>
                      </p:stCondLst>
                      <p:childTnLst>
                        <p:par>
                          <p:cTn id="77" fill="hold">
                            <p:stCondLst>
                              <p:cond delay="0"/>
                            </p:stCondLst>
                            <p:childTnLst>
                              <p:par>
                                <p:cTn id="78" presetID="31" presetClass="entr" presetSubtype="0" fill="hold" nodeType="click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1000" fill="hold"/>
                                        <p:tgtEl>
                                          <p:spTgt spid="14"/>
                                        </p:tgtEl>
                                        <p:attrNameLst>
                                          <p:attrName>ppt_w</p:attrName>
                                        </p:attrNameLst>
                                      </p:cBhvr>
                                      <p:tavLst>
                                        <p:tav tm="0">
                                          <p:val>
                                            <p:fltVal val="0"/>
                                          </p:val>
                                        </p:tav>
                                        <p:tav tm="100000">
                                          <p:val>
                                            <p:strVal val="#ppt_w"/>
                                          </p:val>
                                        </p:tav>
                                      </p:tavLst>
                                    </p:anim>
                                    <p:anim calcmode="lin" valueType="num">
                                      <p:cBhvr>
                                        <p:cTn id="81" dur="1000" fill="hold"/>
                                        <p:tgtEl>
                                          <p:spTgt spid="14"/>
                                        </p:tgtEl>
                                        <p:attrNameLst>
                                          <p:attrName>ppt_h</p:attrName>
                                        </p:attrNameLst>
                                      </p:cBhvr>
                                      <p:tavLst>
                                        <p:tav tm="0">
                                          <p:val>
                                            <p:fltVal val="0"/>
                                          </p:val>
                                        </p:tav>
                                        <p:tav tm="100000">
                                          <p:val>
                                            <p:strVal val="#ppt_h"/>
                                          </p:val>
                                        </p:tav>
                                      </p:tavLst>
                                    </p:anim>
                                    <p:anim calcmode="lin" valueType="num">
                                      <p:cBhvr>
                                        <p:cTn id="82" dur="1000" fill="hold"/>
                                        <p:tgtEl>
                                          <p:spTgt spid="14"/>
                                        </p:tgtEl>
                                        <p:attrNameLst>
                                          <p:attrName>style.rotation</p:attrName>
                                        </p:attrNameLst>
                                      </p:cBhvr>
                                      <p:tavLst>
                                        <p:tav tm="0">
                                          <p:val>
                                            <p:fltVal val="90"/>
                                          </p:val>
                                        </p:tav>
                                        <p:tav tm="100000">
                                          <p:val>
                                            <p:fltVal val="0"/>
                                          </p:val>
                                        </p:tav>
                                      </p:tavLst>
                                    </p:anim>
                                    <p:animEffect transition="in" filter="fade">
                                      <p:cBhvr>
                                        <p:cTn id="83" dur="1000"/>
                                        <p:tgtEl>
                                          <p:spTgt spid="14"/>
                                        </p:tgtEl>
                                      </p:cBhvr>
                                    </p:animEffect>
                                  </p:childTnLst>
                                </p:cTn>
                              </p:par>
                            </p:childTnLst>
                          </p:cTn>
                        </p:par>
                      </p:childTnLst>
                    </p:cTn>
                  </p:par>
                  <p:par>
                    <p:cTn id="84" fill="hold">
                      <p:stCondLst>
                        <p:cond delay="indefinite"/>
                      </p:stCondLst>
                      <p:childTnLst>
                        <p:par>
                          <p:cTn id="85" fill="hold">
                            <p:stCondLst>
                              <p:cond delay="0"/>
                            </p:stCondLst>
                            <p:childTnLst>
                              <p:par>
                                <p:cTn id="86" presetID="31" presetClass="entr" presetSubtype="0" fill="hold" nodeType="clickEffect">
                                  <p:stCondLst>
                                    <p:cond delay="0"/>
                                  </p:stCondLst>
                                  <p:childTnLst>
                                    <p:set>
                                      <p:cBhvr>
                                        <p:cTn id="87" dur="1" fill="hold">
                                          <p:stCondLst>
                                            <p:cond delay="0"/>
                                          </p:stCondLst>
                                        </p:cTn>
                                        <p:tgtEl>
                                          <p:spTgt spid="15"/>
                                        </p:tgtEl>
                                        <p:attrNameLst>
                                          <p:attrName>style.visibility</p:attrName>
                                        </p:attrNameLst>
                                      </p:cBhvr>
                                      <p:to>
                                        <p:strVal val="visible"/>
                                      </p:to>
                                    </p:set>
                                    <p:anim calcmode="lin" valueType="num">
                                      <p:cBhvr>
                                        <p:cTn id="88" dur="1000" fill="hold"/>
                                        <p:tgtEl>
                                          <p:spTgt spid="15"/>
                                        </p:tgtEl>
                                        <p:attrNameLst>
                                          <p:attrName>ppt_w</p:attrName>
                                        </p:attrNameLst>
                                      </p:cBhvr>
                                      <p:tavLst>
                                        <p:tav tm="0">
                                          <p:val>
                                            <p:fltVal val="0"/>
                                          </p:val>
                                        </p:tav>
                                        <p:tav tm="100000">
                                          <p:val>
                                            <p:strVal val="#ppt_w"/>
                                          </p:val>
                                        </p:tav>
                                      </p:tavLst>
                                    </p:anim>
                                    <p:anim calcmode="lin" valueType="num">
                                      <p:cBhvr>
                                        <p:cTn id="89" dur="1000" fill="hold"/>
                                        <p:tgtEl>
                                          <p:spTgt spid="15"/>
                                        </p:tgtEl>
                                        <p:attrNameLst>
                                          <p:attrName>ppt_h</p:attrName>
                                        </p:attrNameLst>
                                      </p:cBhvr>
                                      <p:tavLst>
                                        <p:tav tm="0">
                                          <p:val>
                                            <p:fltVal val="0"/>
                                          </p:val>
                                        </p:tav>
                                        <p:tav tm="100000">
                                          <p:val>
                                            <p:strVal val="#ppt_h"/>
                                          </p:val>
                                        </p:tav>
                                      </p:tavLst>
                                    </p:anim>
                                    <p:anim calcmode="lin" valueType="num">
                                      <p:cBhvr>
                                        <p:cTn id="90" dur="1000" fill="hold"/>
                                        <p:tgtEl>
                                          <p:spTgt spid="15"/>
                                        </p:tgtEl>
                                        <p:attrNameLst>
                                          <p:attrName>style.rotation</p:attrName>
                                        </p:attrNameLst>
                                      </p:cBhvr>
                                      <p:tavLst>
                                        <p:tav tm="0">
                                          <p:val>
                                            <p:fltVal val="90"/>
                                          </p:val>
                                        </p:tav>
                                        <p:tav tm="100000">
                                          <p:val>
                                            <p:fltVal val="0"/>
                                          </p:val>
                                        </p:tav>
                                      </p:tavLst>
                                    </p:anim>
                                    <p:animEffect transition="in" filter="fade">
                                      <p:cBhvr>
                                        <p:cTn id="91" dur="1000"/>
                                        <p:tgtEl>
                                          <p:spTgt spid="15"/>
                                        </p:tgtEl>
                                      </p:cBhvr>
                                    </p:animEffect>
                                  </p:childTnLst>
                                </p:cTn>
                              </p:par>
                            </p:childTnLst>
                          </p:cTn>
                        </p:par>
                      </p:childTnLst>
                    </p:cTn>
                  </p:par>
                  <p:par>
                    <p:cTn id="92" fill="hold">
                      <p:stCondLst>
                        <p:cond delay="indefinite"/>
                      </p:stCondLst>
                      <p:childTnLst>
                        <p:par>
                          <p:cTn id="93" fill="hold">
                            <p:stCondLst>
                              <p:cond delay="0"/>
                            </p:stCondLst>
                            <p:childTnLst>
                              <p:par>
                                <p:cTn id="94" presetID="31" presetClass="entr" presetSubtype="0" fill="hold" nodeType="clickEffect">
                                  <p:stCondLst>
                                    <p:cond delay="0"/>
                                  </p:stCondLst>
                                  <p:childTnLst>
                                    <p:set>
                                      <p:cBhvr>
                                        <p:cTn id="95" dur="1" fill="hold">
                                          <p:stCondLst>
                                            <p:cond delay="0"/>
                                          </p:stCondLst>
                                        </p:cTn>
                                        <p:tgtEl>
                                          <p:spTgt spid="16"/>
                                        </p:tgtEl>
                                        <p:attrNameLst>
                                          <p:attrName>style.visibility</p:attrName>
                                        </p:attrNameLst>
                                      </p:cBhvr>
                                      <p:to>
                                        <p:strVal val="visible"/>
                                      </p:to>
                                    </p:set>
                                    <p:anim calcmode="lin" valueType="num">
                                      <p:cBhvr>
                                        <p:cTn id="96" dur="1000" fill="hold"/>
                                        <p:tgtEl>
                                          <p:spTgt spid="16"/>
                                        </p:tgtEl>
                                        <p:attrNameLst>
                                          <p:attrName>ppt_w</p:attrName>
                                        </p:attrNameLst>
                                      </p:cBhvr>
                                      <p:tavLst>
                                        <p:tav tm="0">
                                          <p:val>
                                            <p:fltVal val="0"/>
                                          </p:val>
                                        </p:tav>
                                        <p:tav tm="100000">
                                          <p:val>
                                            <p:strVal val="#ppt_w"/>
                                          </p:val>
                                        </p:tav>
                                      </p:tavLst>
                                    </p:anim>
                                    <p:anim calcmode="lin" valueType="num">
                                      <p:cBhvr>
                                        <p:cTn id="97" dur="1000" fill="hold"/>
                                        <p:tgtEl>
                                          <p:spTgt spid="16"/>
                                        </p:tgtEl>
                                        <p:attrNameLst>
                                          <p:attrName>ppt_h</p:attrName>
                                        </p:attrNameLst>
                                      </p:cBhvr>
                                      <p:tavLst>
                                        <p:tav tm="0">
                                          <p:val>
                                            <p:fltVal val="0"/>
                                          </p:val>
                                        </p:tav>
                                        <p:tav tm="100000">
                                          <p:val>
                                            <p:strVal val="#ppt_h"/>
                                          </p:val>
                                        </p:tav>
                                      </p:tavLst>
                                    </p:anim>
                                    <p:anim calcmode="lin" valueType="num">
                                      <p:cBhvr>
                                        <p:cTn id="98" dur="1000" fill="hold"/>
                                        <p:tgtEl>
                                          <p:spTgt spid="16"/>
                                        </p:tgtEl>
                                        <p:attrNameLst>
                                          <p:attrName>style.rotation</p:attrName>
                                        </p:attrNameLst>
                                      </p:cBhvr>
                                      <p:tavLst>
                                        <p:tav tm="0">
                                          <p:val>
                                            <p:fltVal val="90"/>
                                          </p:val>
                                        </p:tav>
                                        <p:tav tm="100000">
                                          <p:val>
                                            <p:fltVal val="0"/>
                                          </p:val>
                                        </p:tav>
                                      </p:tavLst>
                                    </p:anim>
                                    <p:animEffect transition="in" filter="fade">
                                      <p:cBhvr>
                                        <p:cTn id="9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34226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Context</a:t>
            </a:r>
            <a:endParaRPr lang="en-US" dirty="0"/>
          </a:p>
        </p:txBody>
      </p:sp>
      <p:sp>
        <p:nvSpPr>
          <p:cNvPr id="3" name="Content Placeholder 2"/>
          <p:cNvSpPr>
            <a:spLocks noGrp="1"/>
          </p:cNvSpPr>
          <p:nvPr>
            <p:ph sz="quarter" idx="10"/>
          </p:nvPr>
        </p:nvSpPr>
        <p:spPr>
          <a:xfrm>
            <a:off x="2055810" y="2446940"/>
            <a:ext cx="13083383" cy="5768020"/>
          </a:xfrm>
        </p:spPr>
        <p:txBody>
          <a:bodyPr/>
          <a:lstStyle/>
          <a:p>
            <a:pPr marL="0" indent="0">
              <a:buNone/>
            </a:pPr>
            <a:r>
              <a:rPr lang="en-US" sz="4000" dirty="0" smtClean="0"/>
              <a:t>Bad </a:t>
            </a:r>
            <a:r>
              <a:rPr lang="en-US" sz="4000" dirty="0"/>
              <a:t>Debt </a:t>
            </a:r>
            <a:r>
              <a:rPr lang="en-US" sz="4000" dirty="0" smtClean="0"/>
              <a:t>Relief / Bad Debt Recovery… </a:t>
            </a:r>
            <a:endParaRPr lang="en-US" sz="4000" dirty="0"/>
          </a:p>
          <a:p>
            <a:pPr marL="0" indent="0">
              <a:buNone/>
            </a:pPr>
            <a:r>
              <a:rPr lang="en-US" dirty="0" smtClean="0"/>
              <a:t>General criteria </a:t>
            </a:r>
            <a:r>
              <a:rPr lang="en-US" sz="1800" dirty="0" smtClean="0"/>
              <a:t>[Official Website Malaysia Goods and Services Tax (GST); Royal Malaysian Customs Department]</a:t>
            </a:r>
          </a:p>
          <a:p>
            <a:pPr marL="0" indent="0">
              <a:buNone/>
            </a:pPr>
            <a:endParaRPr lang="en-US" sz="1800" dirty="0" smtClean="0"/>
          </a:p>
          <a:p>
            <a:r>
              <a:rPr lang="en-US" dirty="0" smtClean="0"/>
              <a:t>Bad </a:t>
            </a:r>
            <a:r>
              <a:rPr lang="en-US" dirty="0"/>
              <a:t>Debt Relief in Malaysia…</a:t>
            </a:r>
          </a:p>
          <a:p>
            <a:pPr marL="514350" indent="-514350">
              <a:buAutoNum type="arabicPeriod"/>
            </a:pPr>
            <a:r>
              <a:rPr lang="en-US" dirty="0" smtClean="0"/>
              <a:t>Tax has been declared to tax authority</a:t>
            </a:r>
          </a:p>
          <a:p>
            <a:pPr marL="514350" indent="-514350">
              <a:buAutoNum type="arabicPeriod"/>
            </a:pPr>
            <a:r>
              <a:rPr lang="en-US" dirty="0" smtClean="0"/>
              <a:t>No </a:t>
            </a:r>
            <a:r>
              <a:rPr lang="en-US" dirty="0"/>
              <a:t>receipts/payments, 6 months from date of supply</a:t>
            </a:r>
          </a:p>
          <a:p>
            <a:pPr marL="514350" indent="-514350">
              <a:buAutoNum type="arabicPeriod"/>
            </a:pPr>
            <a:r>
              <a:rPr lang="en-US" dirty="0"/>
              <a:t>Debtor became insolvent before the period of six months has elapsed</a:t>
            </a:r>
          </a:p>
          <a:p>
            <a:pPr marL="514350" indent="-514350">
              <a:lnSpc>
                <a:spcPts val="3600"/>
              </a:lnSpc>
              <a:spcBef>
                <a:spcPts val="0"/>
              </a:spcBef>
              <a:spcAft>
                <a:spcPts val="0"/>
              </a:spcAft>
              <a:buAutoNum type="arabicPeriod"/>
            </a:pPr>
            <a:r>
              <a:rPr lang="en-US" dirty="0"/>
              <a:t>All sufficient efforts have been made to recover the receivable</a:t>
            </a:r>
            <a:r>
              <a:rPr lang="en-US" dirty="0" smtClean="0"/>
              <a:t>.</a:t>
            </a:r>
          </a:p>
          <a:p>
            <a:pPr marL="0" indent="0">
              <a:lnSpc>
                <a:spcPts val="2300"/>
              </a:lnSpc>
              <a:spcBef>
                <a:spcPts val="0"/>
              </a:spcBef>
              <a:spcAft>
                <a:spcPts val="0"/>
              </a:spcAft>
              <a:buNone/>
            </a:pPr>
            <a:r>
              <a:rPr lang="en-US" dirty="0" smtClean="0"/>
              <a:t> 				</a:t>
            </a:r>
            <a:br>
              <a:rPr lang="en-US" dirty="0" smtClean="0"/>
            </a:br>
            <a:r>
              <a:rPr lang="en-US" dirty="0" smtClean="0"/>
              <a:t>	</a:t>
            </a:r>
          </a:p>
          <a:p>
            <a:pPr marL="0" indent="0">
              <a:lnSpc>
                <a:spcPts val="1200"/>
              </a:lnSpc>
              <a:spcBef>
                <a:spcPts val="0"/>
              </a:spcBef>
              <a:spcAft>
                <a:spcPts val="0"/>
              </a:spcAft>
              <a:buNone/>
            </a:pPr>
            <a:endParaRPr lang="en-US" dirty="0"/>
          </a:p>
          <a:p>
            <a:pPr marL="0" indent="0">
              <a:lnSpc>
                <a:spcPts val="1200"/>
              </a:lnSpc>
              <a:spcBef>
                <a:spcPts val="0"/>
              </a:spcBef>
              <a:spcAft>
                <a:spcPts val="0"/>
              </a:spcAft>
              <a:buNone/>
            </a:pPr>
            <a:r>
              <a:rPr lang="en-US" dirty="0" smtClean="0"/>
              <a:t>	Applicable on Receivables and Payables</a:t>
            </a:r>
            <a:endParaRPr lang="en-US" dirty="0"/>
          </a:p>
        </p:txBody>
      </p:sp>
      <p:sp>
        <p:nvSpPr>
          <p:cNvPr id="5" name="Right Arrow 4"/>
          <p:cNvSpPr/>
          <p:nvPr/>
        </p:nvSpPr>
        <p:spPr>
          <a:xfrm>
            <a:off x="2055811" y="7041570"/>
            <a:ext cx="1348583" cy="609600"/>
          </a:xfrm>
          <a:prstGeom prst="rightArrow">
            <a:avLst/>
          </a:prstGeom>
          <a:gradFill>
            <a:gsLst>
              <a:gs pos="7000">
                <a:srgbClr val="92D050"/>
              </a:gs>
              <a:gs pos="100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gra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spTree>
    <p:extLst>
      <p:ext uri="{BB962C8B-B14F-4D97-AF65-F5344CB8AC3E}">
        <p14:creationId xmlns:p14="http://schemas.microsoft.com/office/powerpoint/2010/main" val="5563357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Context</a:t>
            </a:r>
            <a:endParaRPr lang="en-US" dirty="0"/>
          </a:p>
        </p:txBody>
      </p:sp>
      <p:sp>
        <p:nvSpPr>
          <p:cNvPr id="3" name="Content Placeholder 2"/>
          <p:cNvSpPr>
            <a:spLocks noGrp="1"/>
          </p:cNvSpPr>
          <p:nvPr>
            <p:ph sz="quarter" idx="10"/>
          </p:nvPr>
        </p:nvSpPr>
        <p:spPr/>
        <p:txBody>
          <a:bodyPr/>
          <a:lstStyle/>
          <a:p>
            <a:pPr marL="0" indent="0">
              <a:buNone/>
            </a:pPr>
            <a:endParaRPr lang="en-US" sz="4000" i="1" dirty="0" smtClean="0"/>
          </a:p>
          <a:p>
            <a:r>
              <a:rPr lang="en-US" dirty="0" smtClean="0"/>
              <a:t>Bad </a:t>
            </a:r>
            <a:r>
              <a:rPr lang="en-US" dirty="0"/>
              <a:t>Debt Recovery… </a:t>
            </a:r>
          </a:p>
          <a:p>
            <a:pPr marL="0" indent="0">
              <a:buNone/>
            </a:pPr>
            <a:r>
              <a:rPr lang="en-US" dirty="0"/>
              <a:t/>
            </a:r>
            <a:br>
              <a:rPr lang="en-US" dirty="0"/>
            </a:br>
            <a:r>
              <a:rPr lang="en-US" dirty="0" smtClean="0"/>
              <a:t>Adjustment </a:t>
            </a:r>
            <a:r>
              <a:rPr lang="en-US" dirty="0"/>
              <a:t>to previously claimed </a:t>
            </a:r>
            <a:r>
              <a:rPr lang="en-US" dirty="0" smtClean="0"/>
              <a:t>Bad Debt Relief </a:t>
            </a:r>
            <a:r>
              <a:rPr lang="en-US" dirty="0"/>
              <a:t>in </a:t>
            </a:r>
            <a:r>
              <a:rPr lang="en-US" dirty="0" smtClean="0"/>
              <a:t>case at a later stage….</a:t>
            </a:r>
          </a:p>
          <a:p>
            <a:pPr>
              <a:buFont typeface="Wingdings" panose="05000000000000000000" pitchFamily="2" charset="2"/>
              <a:buChar char="Ø"/>
            </a:pPr>
            <a:r>
              <a:rPr lang="en-US" dirty="0" smtClean="0"/>
              <a:t>a Receivable is </a:t>
            </a:r>
            <a:r>
              <a:rPr lang="en-US" i="1" dirty="0" smtClean="0">
                <a:solidFill>
                  <a:schemeClr val="tx1"/>
                </a:solidFill>
              </a:rPr>
              <a:t>received;</a:t>
            </a:r>
            <a:endParaRPr lang="en-US" dirty="0" smtClean="0"/>
          </a:p>
          <a:p>
            <a:pPr>
              <a:buFont typeface="Wingdings" panose="05000000000000000000" pitchFamily="2" charset="2"/>
              <a:buChar char="Ø"/>
            </a:pPr>
            <a:r>
              <a:rPr lang="en-US" dirty="0" smtClean="0">
                <a:sym typeface="Wingdings" panose="05000000000000000000" pitchFamily="2" charset="2"/>
              </a:rPr>
              <a:t>a Payable is </a:t>
            </a:r>
            <a:r>
              <a:rPr lang="en-US" i="1" dirty="0" smtClean="0">
                <a:solidFill>
                  <a:schemeClr val="tx1"/>
                </a:solidFill>
                <a:sym typeface="Wingdings" panose="05000000000000000000" pitchFamily="2" charset="2"/>
              </a:rPr>
              <a:t>paid</a:t>
            </a:r>
            <a:r>
              <a:rPr lang="en-US" dirty="0" smtClean="0">
                <a:sym typeface="Wingdings" panose="05000000000000000000" pitchFamily="2" charset="2"/>
              </a:rPr>
              <a:t>.</a:t>
            </a:r>
            <a:endParaRPr lang="en-US" dirty="0">
              <a:sym typeface="Wingdings" panose="05000000000000000000" pitchFamily="2" charset="2"/>
            </a:endParaRPr>
          </a:p>
        </p:txBody>
      </p:sp>
    </p:spTree>
    <p:extLst>
      <p:ext uri="{BB962C8B-B14F-4D97-AF65-F5344CB8AC3E}">
        <p14:creationId xmlns:p14="http://schemas.microsoft.com/office/powerpoint/2010/main" val="17678322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Placeholder 57"/>
          <p:cNvPicPr>
            <a:picLocks noGrp="1" noChangeAspect="1"/>
          </p:cNvPicPr>
          <p:nvPr>
            <p:ph type="pic" sz="quarter" idx="11"/>
          </p:nvPr>
        </p:nvPicPr>
        <p:blipFill>
          <a:blip r:embed="rId2">
            <a:extLst>
              <a:ext uri="{28A0092B-C50C-407E-A947-70E740481C1C}">
                <a14:useLocalDpi xmlns:a14="http://schemas.microsoft.com/office/drawing/2010/main" val="0"/>
              </a:ext>
            </a:extLst>
          </a:blip>
          <a:stretch>
            <a:fillRect/>
          </a:stretch>
        </p:blipFill>
        <p:spPr>
          <a:xfrm>
            <a:off x="1" y="1651"/>
            <a:ext cx="16257586" cy="3657957"/>
          </a:xfrm>
        </p:spPr>
      </p:pic>
      <p:sp>
        <p:nvSpPr>
          <p:cNvPr id="14" name="Title 13"/>
          <p:cNvSpPr>
            <a:spLocks noGrp="1"/>
          </p:cNvSpPr>
          <p:nvPr>
            <p:ph type="title"/>
          </p:nvPr>
        </p:nvSpPr>
        <p:spPr/>
        <p:txBody>
          <a:bodyPr/>
          <a:lstStyle/>
          <a:p>
            <a:r>
              <a:rPr lang="en-US" dirty="0" smtClean="0"/>
              <a:t>Requirements</a:t>
            </a:r>
            <a:endParaRPr lang="en-US" dirty="0"/>
          </a:p>
        </p:txBody>
      </p:sp>
      <p:sp>
        <p:nvSpPr>
          <p:cNvPr id="15" name="Subtitle 14"/>
          <p:cNvSpPr>
            <a:spLocks noGrp="1"/>
          </p:cNvSpPr>
          <p:nvPr>
            <p:ph type="subTitle" idx="1"/>
          </p:nvPr>
        </p:nvSpPr>
        <p:spPr/>
        <p:txBody>
          <a:bodyPr/>
          <a:lstStyle/>
          <a:p>
            <a:r>
              <a:rPr lang="en-US" dirty="0" smtClean="0"/>
              <a:t> </a:t>
            </a:r>
            <a:endParaRPr lang="en-US" dirty="0"/>
          </a:p>
        </p:txBody>
      </p:sp>
    </p:spTree>
    <p:extLst>
      <p:ext uri="{BB962C8B-B14F-4D97-AF65-F5344CB8AC3E}">
        <p14:creationId xmlns:p14="http://schemas.microsoft.com/office/powerpoint/2010/main" val="18923487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a:t>
            </a:r>
            <a:endParaRPr lang="en-US" dirty="0"/>
          </a:p>
        </p:txBody>
      </p:sp>
      <p:sp>
        <p:nvSpPr>
          <p:cNvPr id="3" name="Content Placeholder 2"/>
          <p:cNvSpPr>
            <a:spLocks noGrp="1"/>
          </p:cNvSpPr>
          <p:nvPr>
            <p:ph sz="quarter" idx="10"/>
          </p:nvPr>
        </p:nvSpPr>
        <p:spPr/>
        <p:txBody>
          <a:bodyPr/>
          <a:lstStyle/>
          <a:p>
            <a:pPr marL="0" indent="0">
              <a:buNone/>
            </a:pPr>
            <a:endParaRPr lang="en-US" dirty="0" smtClean="0"/>
          </a:p>
          <a:p>
            <a:pPr marL="0" indent="0">
              <a:buNone/>
            </a:pPr>
            <a:r>
              <a:rPr lang="en-US" dirty="0" smtClean="0"/>
              <a:t>Required </a:t>
            </a:r>
            <a:r>
              <a:rPr lang="en-US" dirty="0"/>
              <a:t>in LN to easily</a:t>
            </a:r>
            <a:r>
              <a:rPr lang="en-US" dirty="0" smtClean="0"/>
              <a:t>….</a:t>
            </a:r>
          </a:p>
          <a:p>
            <a:pPr marL="0" indent="0">
              <a:buNone/>
            </a:pPr>
            <a:endParaRPr lang="en-US" dirty="0"/>
          </a:p>
          <a:p>
            <a:pPr lvl="1"/>
            <a:r>
              <a:rPr lang="en-US" dirty="0" smtClean="0"/>
              <a:t> </a:t>
            </a:r>
            <a:r>
              <a:rPr lang="en-US" sz="3000" dirty="0"/>
              <a:t>S</a:t>
            </a:r>
            <a:r>
              <a:rPr lang="en-US" sz="3000" dirty="0" smtClean="0"/>
              <a:t>etup Bad Debt Relief/Recovery </a:t>
            </a:r>
            <a:r>
              <a:rPr lang="en-US" sz="3000" dirty="0"/>
              <a:t>(automatic GL journals</a:t>
            </a:r>
            <a:r>
              <a:rPr lang="en-US" sz="3000" dirty="0" smtClean="0"/>
              <a:t>)</a:t>
            </a:r>
          </a:p>
          <a:p>
            <a:pPr lvl="1"/>
            <a:r>
              <a:rPr lang="en-US" sz="3000" dirty="0" smtClean="0"/>
              <a:t> Process Bad Debt Reliefs (Receivables and Payables)</a:t>
            </a:r>
          </a:p>
          <a:p>
            <a:pPr lvl="1"/>
            <a:r>
              <a:rPr lang="en-US" sz="3000" dirty="0" smtClean="0"/>
              <a:t> Process </a:t>
            </a:r>
            <a:r>
              <a:rPr lang="en-US" sz="3000" dirty="0"/>
              <a:t>Bad Debt Recoveries (Receivables and Payables)</a:t>
            </a:r>
            <a:r>
              <a:rPr lang="en-US" dirty="0"/>
              <a:t/>
            </a:r>
            <a:br>
              <a:rPr lang="en-US" dirty="0"/>
            </a:br>
            <a:endParaRPr lang="en-US" dirty="0" smtClean="0"/>
          </a:p>
          <a:p>
            <a:pPr marL="455612" lvl="1" indent="0">
              <a:buNone/>
            </a:pPr>
            <a:endParaRPr lang="en-US" dirty="0"/>
          </a:p>
          <a:p>
            <a:pPr marL="0" lvl="0" indent="0">
              <a:buNone/>
            </a:pPr>
            <a:r>
              <a:rPr lang="en-US" dirty="0"/>
              <a:t>Solution should be </a:t>
            </a:r>
            <a:r>
              <a:rPr lang="en-US" i="1" dirty="0"/>
              <a:t>Generic</a:t>
            </a:r>
            <a:r>
              <a:rPr lang="en-US" dirty="0"/>
              <a:t>… </a:t>
            </a:r>
          </a:p>
          <a:p>
            <a:pPr marL="0" lvl="0" indent="0">
              <a:buNone/>
            </a:pPr>
            <a:r>
              <a:rPr lang="en-US" dirty="0" smtClean="0"/>
              <a:t>	usable </a:t>
            </a:r>
            <a:r>
              <a:rPr lang="en-US" dirty="0"/>
              <a:t>in all countries where BDR </a:t>
            </a:r>
            <a:r>
              <a:rPr lang="en-US" dirty="0" smtClean="0"/>
              <a:t>facilities </a:t>
            </a:r>
            <a:r>
              <a:rPr lang="en-US" dirty="0"/>
              <a:t>are </a:t>
            </a:r>
            <a:r>
              <a:rPr lang="en-US" dirty="0" smtClean="0"/>
              <a:t>applicable</a:t>
            </a:r>
            <a:r>
              <a:rPr lang="en-US" sz="4000" dirty="0" smtClean="0"/>
              <a:t> </a:t>
            </a:r>
            <a:endParaRPr lang="en-US" sz="4000" dirty="0"/>
          </a:p>
        </p:txBody>
      </p:sp>
      <p:sp>
        <p:nvSpPr>
          <p:cNvPr id="4" name="Right Arrow 3"/>
          <p:cNvSpPr/>
          <p:nvPr/>
        </p:nvSpPr>
        <p:spPr>
          <a:xfrm>
            <a:off x="2055811" y="7124700"/>
            <a:ext cx="1348583" cy="609600"/>
          </a:xfrm>
          <a:prstGeom prst="rightArrow">
            <a:avLst/>
          </a:prstGeom>
          <a:gradFill>
            <a:gsLst>
              <a:gs pos="7000">
                <a:srgbClr val="92D050"/>
              </a:gs>
              <a:gs pos="100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gra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smtClean="0"/>
          </a:p>
        </p:txBody>
      </p:sp>
    </p:spTree>
    <p:extLst>
      <p:ext uri="{BB962C8B-B14F-4D97-AF65-F5344CB8AC3E}">
        <p14:creationId xmlns:p14="http://schemas.microsoft.com/office/powerpoint/2010/main" val="74559068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W_WMSLIDE" val="LW_WMSlide"/>
</p:tagLst>
</file>

<file path=ppt/tags/tag2.xml><?xml version="1.0" encoding="utf-8"?>
<p:tagLst xmlns:a="http://schemas.openxmlformats.org/drawingml/2006/main" xmlns:r="http://schemas.openxmlformats.org/officeDocument/2006/relationships" xmlns:p="http://schemas.openxmlformats.org/presentationml/2006/main">
  <p:tag name="LW_WMSLIDE" val="LW_WMSlide"/>
</p:tagLst>
</file>

<file path=ppt/tags/tag3.xml><?xml version="1.0" encoding="utf-8"?>
<p:tagLst xmlns:a="http://schemas.openxmlformats.org/drawingml/2006/main" xmlns:r="http://schemas.openxmlformats.org/officeDocument/2006/relationships" xmlns:p="http://schemas.openxmlformats.org/presentationml/2006/main">
  <p:tag name="LW_WMSLIDE" val="LW_WMSlide"/>
</p:tagLst>
</file>

<file path=ppt/tags/tag4.xml><?xml version="1.0" encoding="utf-8"?>
<p:tagLst xmlns:a="http://schemas.openxmlformats.org/drawingml/2006/main" xmlns:r="http://schemas.openxmlformats.org/officeDocument/2006/relationships" xmlns:p="http://schemas.openxmlformats.org/presentationml/2006/main">
  <p:tag name="LW_WMSLIDE" val="LW_WMSlide"/>
</p:tagLst>
</file>

<file path=ppt/tags/tag5.xml><?xml version="1.0" encoding="utf-8"?>
<p:tagLst xmlns:a="http://schemas.openxmlformats.org/drawingml/2006/main" xmlns:r="http://schemas.openxmlformats.org/officeDocument/2006/relationships" xmlns:p="http://schemas.openxmlformats.org/presentationml/2006/main">
  <p:tag name="LW_WMSLIDE" val="LW_WMSlide"/>
</p:tagLst>
</file>

<file path=ppt/theme/theme1.xml><?xml version="1.0" encoding="utf-8"?>
<a:theme xmlns:a="http://schemas.openxmlformats.org/drawingml/2006/main" name="FGP">
  <a:themeElements>
    <a:clrScheme name="Infor10x  Color Palette">
      <a:dk1>
        <a:srgbClr val="262626"/>
      </a:dk1>
      <a:lt1>
        <a:sysClr val="window" lastClr="FFFFFF"/>
      </a:lt1>
      <a:dk2>
        <a:srgbClr val="13A3F7"/>
      </a:dk2>
      <a:lt2>
        <a:srgbClr val="E5E5E5"/>
      </a:lt2>
      <a:accent1>
        <a:srgbClr val="34C6FA"/>
      </a:accent1>
      <a:accent2>
        <a:srgbClr val="FF6400"/>
      </a:accent2>
      <a:accent3>
        <a:srgbClr val="2DB329"/>
      </a:accent3>
      <a:accent4>
        <a:srgbClr val="FFAA00"/>
      </a:accent4>
      <a:accent5>
        <a:srgbClr val="00C2B4"/>
      </a:accent5>
      <a:accent6>
        <a:srgbClr val="3341CC"/>
      </a:accent6>
      <a:hlink>
        <a:srgbClr val="005CE6"/>
      </a:hlink>
      <a:folHlink>
        <a:srgbClr val="7533A6"/>
      </a:folHlink>
    </a:clrScheme>
    <a:fontScheme name="Infor10x Arial Font Set">
      <a:majorFont>
        <a:latin typeface="Arial"/>
        <a:ea typeface=""/>
        <a:cs typeface=""/>
      </a:majorFont>
      <a:minorFont>
        <a:latin typeface="Arial"/>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540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0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25400">
          <a:solidFill>
            <a:schemeClr val="tx2"/>
          </a:solidFill>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chor="t">
        <a:spAutoFit/>
      </a:bodyPr>
      <a:lstStyle>
        <a:defPPr algn="ctr">
          <a:defRPr sz="3200" dirty="0" smtClean="0">
            <a:solidFill>
              <a:schemeClr val="tx1">
                <a:lumMod val="90000"/>
                <a:lumOff val="10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11289</TotalTime>
  <Words>1389</Words>
  <Application>Microsoft Office PowerPoint</Application>
  <PresentationFormat>Custom</PresentationFormat>
  <Paragraphs>404</Paragraphs>
  <Slides>53</Slides>
  <Notes>41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53</vt:i4>
      </vt:variant>
    </vt:vector>
  </HeadingPairs>
  <TitlesOfParts>
    <vt:vector size="58" baseType="lpstr">
      <vt:lpstr>Arial</vt:lpstr>
      <vt:lpstr>Calibri</vt:lpstr>
      <vt:lpstr>Tahoma</vt:lpstr>
      <vt:lpstr>Wingdings</vt:lpstr>
      <vt:lpstr>FGP</vt:lpstr>
      <vt:lpstr>PowerPoint Presentation</vt:lpstr>
      <vt:lpstr>Malaysia –  Bad Debt Relief  Bad Debt Recovery</vt:lpstr>
      <vt:lpstr>Agenda</vt:lpstr>
      <vt:lpstr>Context</vt:lpstr>
      <vt:lpstr>Context</vt:lpstr>
      <vt:lpstr>Context</vt:lpstr>
      <vt:lpstr>Context</vt:lpstr>
      <vt:lpstr>Requirements</vt:lpstr>
      <vt:lpstr>Requirements</vt:lpstr>
      <vt:lpstr>Setup</vt:lpstr>
      <vt:lpstr>Setup</vt:lpstr>
      <vt:lpstr>Setup – 1. Chart of Accounts</vt:lpstr>
      <vt:lpstr>Setup – 2. Transaction Types</vt:lpstr>
      <vt:lpstr>Setup – 3. ACP Parameters</vt:lpstr>
      <vt:lpstr>Setup – 4. ACR Parameters</vt:lpstr>
      <vt:lpstr>Setup – 5. Financial Tax Data </vt:lpstr>
      <vt:lpstr>Setup - 5. Financial Tax Data </vt:lpstr>
      <vt:lpstr>Setup - 5. Financial Tax Data </vt:lpstr>
      <vt:lpstr>Setup – 6. Tax Positions</vt:lpstr>
      <vt:lpstr>Process</vt:lpstr>
      <vt:lpstr>Process</vt:lpstr>
      <vt:lpstr>Process</vt:lpstr>
      <vt:lpstr>Process – Credit Control</vt:lpstr>
      <vt:lpstr>Process</vt:lpstr>
      <vt:lpstr>Process</vt:lpstr>
      <vt:lpstr>Process</vt:lpstr>
      <vt:lpstr>Process</vt:lpstr>
      <vt:lpstr>Process</vt:lpstr>
      <vt:lpstr>Process</vt:lpstr>
      <vt:lpstr>Process</vt:lpstr>
      <vt:lpstr>Process</vt:lpstr>
      <vt:lpstr>Process</vt:lpstr>
      <vt:lpstr>Process</vt:lpstr>
      <vt:lpstr>Process</vt:lpstr>
      <vt:lpstr>Process</vt:lpstr>
      <vt:lpstr>Process</vt:lpstr>
      <vt:lpstr>Process</vt:lpstr>
      <vt:lpstr>Process</vt:lpstr>
      <vt:lpstr>Process</vt:lpstr>
      <vt:lpstr>Process</vt:lpstr>
      <vt:lpstr>Process</vt:lpstr>
      <vt:lpstr>Process</vt:lpstr>
      <vt:lpstr>Process</vt:lpstr>
      <vt:lpstr>Process</vt:lpstr>
      <vt:lpstr>Process</vt:lpstr>
      <vt:lpstr>Process</vt:lpstr>
      <vt:lpstr>Process</vt:lpstr>
      <vt:lpstr>Process</vt:lpstr>
      <vt:lpstr>Process</vt:lpstr>
      <vt:lpstr>Overview GL Postings </vt:lpstr>
      <vt:lpstr>Overview GL Postings</vt:lpstr>
      <vt:lpstr>Overview GL postings</vt:lpstr>
      <vt:lpstr>PowerPoint Presentation</vt:lpstr>
    </vt:vector>
  </TitlesOfParts>
  <Company>Infor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Ramamurthy Mahesh</dc:creator>
  <cp:lastModifiedBy>Karel Slijkhuis</cp:lastModifiedBy>
  <cp:revision>236</cp:revision>
  <dcterms:created xsi:type="dcterms:W3CDTF">2014-11-18T17:06:45Z</dcterms:created>
  <dcterms:modified xsi:type="dcterms:W3CDTF">2016-10-24T13:23:21Z</dcterms:modified>
</cp:coreProperties>
</file>