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7" r:id="rId3"/>
    <p:sldId id="267" r:id="rId4"/>
    <p:sldId id="258" r:id="rId5"/>
    <p:sldId id="277" r:id="rId6"/>
    <p:sldId id="259" r:id="rId7"/>
    <p:sldId id="268" r:id="rId8"/>
    <p:sldId id="269" r:id="rId9"/>
    <p:sldId id="272" r:id="rId10"/>
    <p:sldId id="270" r:id="rId11"/>
    <p:sldId id="271" r:id="rId12"/>
    <p:sldId id="273" r:id="rId13"/>
    <p:sldId id="274" r:id="rId14"/>
    <p:sldId id="275" r:id="rId15"/>
    <p:sldId id="276" r:id="rId16"/>
  </p:sldIdLst>
  <p:sldSz cx="16257588" cy="9144000"/>
  <p:notesSz cx="6858000" cy="9144000"/>
  <p:defaultTextStyle>
    <a:defPPr>
      <a:defRPr lang="en-US"/>
    </a:defPPr>
    <a:lvl1pPr marL="0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5759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1519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7278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3037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28796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4556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0315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06074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68">
          <p15:clr>
            <a:srgbClr val="A4A3A4"/>
          </p15:clr>
        </p15:guide>
        <p15:guide id="2" pos="1295">
          <p15:clr>
            <a:srgbClr val="A4A3A4"/>
          </p15:clr>
        </p15:guide>
        <p15:guide id="3" pos="5120">
          <p15:clr>
            <a:srgbClr val="A4A3A4"/>
          </p15:clr>
        </p15:guide>
        <p15:guide id="4" pos="914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3262"/>
    <a:srgbClr val="D5000E"/>
    <a:srgbClr val="515359"/>
    <a:srgbClr val="FFDC00"/>
    <a:srgbClr val="96CC28"/>
    <a:srgbClr val="7533A6"/>
    <a:srgbClr val="00998E"/>
    <a:srgbClr val="3340CC"/>
    <a:srgbClr val="A6000B"/>
    <a:srgbClr val="686B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28" autoAdjust="0"/>
    <p:restoredTop sz="97086" autoAdjust="0"/>
  </p:normalViewPr>
  <p:slideViewPr>
    <p:cSldViewPr>
      <p:cViewPr varScale="1">
        <p:scale>
          <a:sx n="63" d="100"/>
          <a:sy n="63" d="100"/>
        </p:scale>
        <p:origin x="102" y="1062"/>
      </p:cViewPr>
      <p:guideLst>
        <p:guide orient="horz" pos="968"/>
        <p:guide pos="1295"/>
        <p:guide pos="5120"/>
        <p:guide pos="914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18144"/>
    </p:cViewPr>
  </p:sorterViewPr>
  <p:notesViewPr>
    <p:cSldViewPr>
      <p:cViewPr varScale="1">
        <p:scale>
          <a:sx n="84" d="100"/>
          <a:sy n="84" d="100"/>
        </p:scale>
        <p:origin x="-2364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417269" y="8594435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429000" y="8594435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CD40DD-BC93-4D46-96F0-58214B8050CF}" type="slidenum">
              <a:rPr lang="en-US" sz="1000" smtClean="0">
                <a:latin typeface="Arial" pitchFamily="34" charset="0"/>
                <a:cs typeface="Arial" pitchFamily="34" charset="0"/>
              </a:rPr>
              <a:t>‹#›</a:t>
            </a:fld>
            <a:endParaRPr lang="en-US" sz="100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Header Placeholder 1"/>
          <p:cNvSpPr>
            <a:spLocks noGrp="1"/>
          </p:cNvSpPr>
          <p:nvPr>
            <p:ph type="hdr" sz="quarter"/>
          </p:nvPr>
        </p:nvSpPr>
        <p:spPr>
          <a:xfrm>
            <a:off x="1000360" y="220173"/>
            <a:ext cx="2732220" cy="3293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sz="100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Date Placeholder 2"/>
          <p:cNvSpPr>
            <a:spLocks noGrp="1"/>
          </p:cNvSpPr>
          <p:nvPr>
            <p:ph type="dt" idx="1"/>
          </p:nvPr>
        </p:nvSpPr>
        <p:spPr>
          <a:xfrm>
            <a:off x="3884613" y="220173"/>
            <a:ext cx="2580187" cy="3293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55C116-A89E-4ABF-B5F8-752B759D771C}" type="datetimeFigureOut">
              <a:rPr lang="en-US" sz="1000" smtClean="0">
                <a:latin typeface="Arial" pitchFamily="34" charset="0"/>
                <a:cs typeface="Arial" pitchFamily="34" charset="0"/>
              </a:rPr>
              <a:t>10/19/2016</a:t>
            </a:fld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\\psf\Home\Desktop\Infor_TMLogo_RGB_08051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200" y="220173"/>
            <a:ext cx="360977" cy="329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19049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000360" y="220173"/>
            <a:ext cx="2732220" cy="3293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220173"/>
            <a:ext cx="2580187" cy="3293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fld id="{4555C116-A89E-4ABF-B5F8-752B759D771C}" type="datetimeFigureOut">
              <a:rPr lang="en-US" smtClean="0"/>
              <a:pPr/>
              <a:t>10/19/2016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77725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8" name="Picture 2" descr="\\psf\Home\Desktop\Infor_TMLogo_RGB_08051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200" y="220173"/>
            <a:ext cx="360977" cy="329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417269" y="8594435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3429000" y="8594435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CD40DD-BC93-4D46-96F0-58214B8050CF}" type="slidenum">
              <a:rPr lang="en-US" sz="1000" smtClean="0">
                <a:latin typeface="Arial" pitchFamily="34" charset="0"/>
                <a:cs typeface="Arial" pitchFamily="34" charset="0"/>
              </a:rPr>
              <a:t>‹#›</a:t>
            </a:fld>
            <a:endParaRPr lang="en-US" sz="100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1115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1519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725759" algn="l" defTabSz="1451519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1451519" algn="l" defTabSz="1451519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2177278" algn="l" defTabSz="1451519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2903037" algn="l" defTabSz="1451519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3628796" algn="l" defTabSz="14515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4556" algn="l" defTabSz="14515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0315" algn="l" defTabSz="14515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06074" algn="l" defTabSz="14515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777875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416786A1-B9A1-4CB5-8956-6B8A506C013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4338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777875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416786A1-B9A1-4CB5-8956-6B8A506C013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6251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Logo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hidden">
          <a:xfrm>
            <a:off x="0" y="0"/>
            <a:ext cx="16257588" cy="9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0284" y="-444990"/>
            <a:ext cx="9144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0368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ullets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057194" y="2522835"/>
            <a:ext cx="12448029" cy="606425"/>
          </a:xfrm>
        </p:spPr>
        <p:txBody>
          <a:bodyPr/>
          <a:lstStyle>
            <a:lvl1pPr marL="0" indent="0">
              <a:buNone/>
              <a:defRPr>
                <a:latin typeface="+mn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subtitle styles</a:t>
            </a:r>
            <a:endParaRPr lang="en-US" dirty="0"/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2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3205890"/>
            <a:ext cx="12448164" cy="500907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01910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itle and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1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057194" y="2522835"/>
            <a:ext cx="12448029" cy="606425"/>
          </a:xfrm>
        </p:spPr>
        <p:txBody>
          <a:bodyPr/>
          <a:lstStyle>
            <a:lvl1pPr marL="0" indent="0">
              <a:buNone/>
              <a:defRPr>
                <a:latin typeface="+mn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subtitle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13332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Small Screensho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4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8560374" y="2446940"/>
            <a:ext cx="5943600" cy="4781385"/>
          </a:xfrm>
        </p:spPr>
        <p:txBody>
          <a:bodyPr anchor="ctr"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2057194" y="2446940"/>
            <a:ext cx="5995705" cy="4781385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34047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Screensho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2055812" y="2522835"/>
            <a:ext cx="8805201" cy="5616230"/>
          </a:xfrm>
          <a:ln w="1270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latin typeface="+mj-lt"/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11392279" y="2522835"/>
            <a:ext cx="3111695" cy="5542001"/>
          </a:xfrm>
        </p:spPr>
        <p:txBody>
          <a:bodyPr tIns="0" bIns="0" anchor="ctr"/>
          <a:lstStyle>
            <a:lvl1pPr marL="0" indent="0">
              <a:lnSpc>
                <a:spcPct val="85000"/>
              </a:lnSpc>
              <a:buNone/>
              <a:defRPr sz="2800" baseline="0">
                <a:latin typeface="+mn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screenshot description text styles</a:t>
            </a:r>
          </a:p>
        </p:txBody>
      </p:sp>
      <p:pic>
        <p:nvPicPr>
          <p:cNvPr id="12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72063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Large Screensh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2056622" y="701355"/>
            <a:ext cx="11688402" cy="515851"/>
          </a:xfrm>
        </p:spPr>
        <p:txBody>
          <a:bodyPr/>
          <a:lstStyle>
            <a:lvl1pPr algn="l">
              <a:defRPr sz="48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2057194" y="1536200"/>
            <a:ext cx="11704320" cy="6859830"/>
          </a:xfr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231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12079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7161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ullets Expan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2056622" y="564979"/>
            <a:ext cx="13585777" cy="819431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8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62546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91084" y="1687990"/>
            <a:ext cx="14951315" cy="683055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68724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ullets Expanded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2056622" y="564979"/>
            <a:ext cx="13585777" cy="819431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8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62546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91084" y="1687990"/>
            <a:ext cx="7361815" cy="683055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8280584" y="1687990"/>
            <a:ext cx="7361815" cy="683055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8370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1975" y="8042136"/>
            <a:ext cx="4267200" cy="762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hidden">
          <a:xfrm>
            <a:off x="8276" y="1142"/>
            <a:ext cx="16257144" cy="9142857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11581210" y="8822120"/>
            <a:ext cx="2955528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90000"/>
                  </a:schemeClr>
                </a:solidFill>
              </a:rPr>
              <a:t>Copyright © </a:t>
            </a:r>
            <a:r>
              <a:rPr lang="en-US" sz="800" dirty="0" smtClean="0">
                <a:solidFill>
                  <a:schemeClr val="bg2">
                    <a:lumMod val="90000"/>
                  </a:schemeClr>
                </a:solidFill>
              </a:rPr>
              <a:t>2013. </a:t>
            </a:r>
            <a:r>
              <a:rPr lang="en-US" sz="800" dirty="0" err="1">
                <a:solidFill>
                  <a:schemeClr val="bg2">
                    <a:lumMod val="90000"/>
                  </a:schemeClr>
                </a:solidFill>
              </a:rPr>
              <a:t>Infor</a:t>
            </a:r>
            <a:r>
              <a:rPr lang="en-US" sz="800" dirty="0">
                <a:solidFill>
                  <a:schemeClr val="bg2">
                    <a:lumMod val="90000"/>
                  </a:schemeClr>
                </a:solidFill>
              </a:rPr>
              <a:t>. All Rights Reserved. www.infor.com</a:t>
            </a:r>
          </a:p>
          <a:p>
            <a:pPr algn="r"/>
            <a:endParaRPr lang="en-US" sz="800" dirty="0">
              <a:solidFill>
                <a:schemeClr val="bg2">
                  <a:lumMod val="9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5551" y="1536200"/>
            <a:ext cx="6035040" cy="60350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320679" y="3578045"/>
            <a:ext cx="9183295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5320679" y="5938110"/>
            <a:ext cx="9183296" cy="1114214"/>
          </a:xfrm>
        </p:spPr>
        <p:txBody>
          <a:bodyPr/>
          <a:lstStyle>
            <a:lvl1pPr marL="0" indent="0" algn="l">
              <a:buNone/>
              <a:defRPr sz="2800" baseline="0">
                <a:solidFill>
                  <a:schemeClr val="bg2">
                    <a:lumMod val="25000"/>
                  </a:schemeClr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  <a:lvl2pPr marL="7257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15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7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30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28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45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03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06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Slide Number Placeholder 3"/>
          <p:cNvSpPr txBox="1">
            <a:spLocks/>
          </p:cNvSpPr>
          <p:nvPr userDrawn="1"/>
        </p:nvSpPr>
        <p:spPr>
          <a:xfrm>
            <a:off x="14503974" y="8557557"/>
            <a:ext cx="1753614" cy="56814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575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5151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77278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03037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2879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35455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080315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06074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6E7781AA-5C7B-4A6F-8438-A17DCECA115B}" type="slidenum">
              <a:rPr lang="en-US" sz="1600" smtClean="0">
                <a:solidFill>
                  <a:schemeClr val="bg2">
                    <a:lumMod val="75000"/>
                  </a:schemeClr>
                </a:solidFill>
              </a:rPr>
              <a:pPr algn="ctr"/>
              <a:t>‹#›</a:t>
            </a:fld>
            <a:endParaRPr lang="en-US" sz="16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8969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1975" y="8042136"/>
            <a:ext cx="4267200" cy="762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hidden">
          <a:xfrm>
            <a:off x="8276" y="1142"/>
            <a:ext cx="16257144" cy="9142857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1581210" y="8822120"/>
            <a:ext cx="2955528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dirty="0" smtClean="0">
                <a:solidFill>
                  <a:schemeClr val="bg2">
                    <a:lumMod val="90000"/>
                  </a:schemeClr>
                </a:solidFill>
              </a:rPr>
              <a:t>Copyright © 2013. </a:t>
            </a:r>
            <a:r>
              <a:rPr lang="en-US" sz="800" dirty="0" err="1">
                <a:solidFill>
                  <a:schemeClr val="bg2">
                    <a:lumMod val="90000"/>
                  </a:schemeClr>
                </a:solidFill>
              </a:rPr>
              <a:t>Infor</a:t>
            </a:r>
            <a:r>
              <a:rPr lang="en-US" sz="800" dirty="0">
                <a:solidFill>
                  <a:schemeClr val="bg2">
                    <a:lumMod val="90000"/>
                  </a:schemeClr>
                </a:solidFill>
              </a:rPr>
              <a:t>. All Rights Reserved. www.infor.com</a:t>
            </a:r>
          </a:p>
          <a:p>
            <a:pPr algn="r"/>
            <a:endParaRPr lang="en-US" sz="80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6257588" cy="3661260"/>
          </a:xfrm>
        </p:spPr>
        <p:txBody>
          <a:bodyPr/>
          <a:lstStyle>
            <a:lvl1pPr marL="0" indent="0">
              <a:buFontTx/>
              <a:buNone/>
              <a:defRPr>
                <a:latin typeface="+mj-lt"/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3692055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2031839" y="5857335"/>
            <a:ext cx="12472135" cy="1219200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  <a:lvl2pPr marL="7257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15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7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30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28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45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03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06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9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4748061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lide Number Placeholder 3"/>
          <p:cNvSpPr txBox="1">
            <a:spLocks/>
          </p:cNvSpPr>
          <p:nvPr userDrawn="1"/>
        </p:nvSpPr>
        <p:spPr>
          <a:xfrm>
            <a:off x="14503974" y="8557557"/>
            <a:ext cx="1753614" cy="56814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575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5151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77278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03037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2879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35455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080315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06074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6E7781AA-5C7B-4A6F-8438-A17DCECA115B}" type="slidenum">
              <a:rPr lang="en-US" sz="1600" smtClean="0">
                <a:solidFill>
                  <a:schemeClr val="bg2">
                    <a:lumMod val="75000"/>
                  </a:schemeClr>
                </a:solidFill>
              </a:rPr>
              <a:pPr algn="ctr"/>
              <a:t>‹#›</a:t>
            </a:fld>
            <a:endParaRPr lang="en-US" sz="16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119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2056622" y="489084"/>
            <a:ext cx="1244735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8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2446940"/>
            <a:ext cx="12448164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8308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2446940"/>
            <a:ext cx="5943600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4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8560374" y="2446940"/>
            <a:ext cx="5943600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1009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2446940"/>
            <a:ext cx="3986784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4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6286500" y="2446940"/>
            <a:ext cx="3986784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10517190" y="2446940"/>
            <a:ext cx="3986784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180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062697" y="2446940"/>
            <a:ext cx="5950635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 styles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8560374" y="2446940"/>
            <a:ext cx="5943600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 styles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6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3129994"/>
            <a:ext cx="5943600" cy="5084965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quarter" idx="14" hasCustomPrompt="1"/>
          </p:nvPr>
        </p:nvSpPr>
        <p:spPr>
          <a:xfrm>
            <a:off x="8560374" y="3129994"/>
            <a:ext cx="5943600" cy="5084965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12899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hree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3129996"/>
            <a:ext cx="3986784" cy="5084964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4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6286500" y="3129996"/>
            <a:ext cx="3986784" cy="5084964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10517190" y="3129996"/>
            <a:ext cx="3986784" cy="5084964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2062697" y="2446940"/>
            <a:ext cx="3986784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</a:t>
            </a:r>
            <a:endParaRPr lang="en-US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6289943" y="2446940"/>
            <a:ext cx="3986784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</a:t>
            </a:r>
            <a:endParaRPr lang="en-US" dirty="0"/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6" hasCustomPrompt="1"/>
          </p:nvPr>
        </p:nvSpPr>
        <p:spPr>
          <a:xfrm>
            <a:off x="10517190" y="2446940"/>
            <a:ext cx="3986784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5533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1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99403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hidden">
          <a:xfrm>
            <a:off x="1" y="0"/>
            <a:ext cx="16257587" cy="9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55812" y="473670"/>
            <a:ext cx="12473781" cy="18288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55812" y="2446940"/>
            <a:ext cx="12460303" cy="5843915"/>
          </a:xfrm>
          <a:prstGeom prst="rect">
            <a:avLst/>
          </a:prstGeom>
        </p:spPr>
        <p:txBody>
          <a:bodyPr vert="horz" lIns="0" tIns="72576" rIns="0" bIns="72576" rtlCol="0">
            <a:noAutofit/>
          </a:bodyPr>
          <a:lstStyle/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Box 92"/>
          <p:cNvSpPr txBox="1">
            <a:spLocks noChangeArrowheads="1"/>
          </p:cNvSpPr>
          <p:nvPr/>
        </p:nvSpPr>
        <p:spPr bwMode="auto">
          <a:xfrm>
            <a:off x="7293949" y="9353385"/>
            <a:ext cx="1730950" cy="2308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900" dirty="0" smtClean="0">
                <a:latin typeface="+mn-lt"/>
              </a:rPr>
              <a:t>Template v7 January 30, 2013</a:t>
            </a:r>
            <a:endParaRPr lang="en-US" sz="900" dirty="0">
              <a:latin typeface="+mn-lt"/>
            </a:endParaRPr>
          </a:p>
        </p:txBody>
      </p:sp>
      <p:sp>
        <p:nvSpPr>
          <p:cNvPr id="7" name="Slide Number Placeholder 3"/>
          <p:cNvSpPr txBox="1">
            <a:spLocks/>
          </p:cNvSpPr>
          <p:nvPr/>
        </p:nvSpPr>
        <p:spPr>
          <a:xfrm>
            <a:off x="14503974" y="8557557"/>
            <a:ext cx="1753614" cy="56814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575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5151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77278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03037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2879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35455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080315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06074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6E7781AA-5C7B-4A6F-8438-A17DCECA115B}" type="slidenum">
              <a:rPr lang="en-US" sz="1600" smtClean="0">
                <a:solidFill>
                  <a:schemeClr val="bg2">
                    <a:lumMod val="75000"/>
                  </a:schemeClr>
                </a:solidFill>
              </a:rPr>
              <a:pPr algn="ctr"/>
              <a:t>‹#›</a:t>
            </a:fld>
            <a:endParaRPr lang="en-US" sz="16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581210" y="8822120"/>
            <a:ext cx="2955528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90000"/>
                  </a:schemeClr>
                </a:solidFill>
              </a:rPr>
              <a:t>Copyright © </a:t>
            </a:r>
            <a:r>
              <a:rPr lang="en-US" sz="800" dirty="0" smtClean="0">
                <a:solidFill>
                  <a:schemeClr val="bg2">
                    <a:lumMod val="90000"/>
                  </a:schemeClr>
                </a:solidFill>
              </a:rPr>
              <a:t>2013. </a:t>
            </a:r>
            <a:r>
              <a:rPr lang="en-US" sz="800" dirty="0" err="1">
                <a:solidFill>
                  <a:schemeClr val="bg2">
                    <a:lumMod val="90000"/>
                  </a:schemeClr>
                </a:solidFill>
              </a:rPr>
              <a:t>Infor</a:t>
            </a:r>
            <a:r>
              <a:rPr lang="en-US" sz="800" dirty="0">
                <a:solidFill>
                  <a:schemeClr val="bg2">
                    <a:lumMod val="90000"/>
                  </a:schemeClr>
                </a:solidFill>
              </a:rPr>
              <a:t>. All Rights Reserved. www.infor.com</a:t>
            </a:r>
          </a:p>
          <a:p>
            <a:pPr algn="r"/>
            <a:endParaRPr lang="en-US" sz="800" dirty="0">
              <a:solidFill>
                <a:schemeClr val="bg2">
                  <a:lumMod val="9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1908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59" r:id="rId2"/>
    <p:sldLayoutId id="2147483673" r:id="rId3"/>
    <p:sldLayoutId id="2147483674" r:id="rId4"/>
    <p:sldLayoutId id="2147483675" r:id="rId5"/>
    <p:sldLayoutId id="2147483681" r:id="rId6"/>
    <p:sldLayoutId id="2147483676" r:id="rId7"/>
    <p:sldLayoutId id="2147483682" r:id="rId8"/>
    <p:sldLayoutId id="2147483678" r:id="rId9"/>
    <p:sldLayoutId id="2147483677" r:id="rId10"/>
    <p:sldLayoutId id="2147483679" r:id="rId11"/>
    <p:sldLayoutId id="2147483685" r:id="rId12"/>
    <p:sldLayoutId id="2147483672" r:id="rId13"/>
    <p:sldLayoutId id="2147483684" r:id="rId14"/>
    <p:sldLayoutId id="2147483666" r:id="rId15"/>
    <p:sldLayoutId id="2147483680" r:id="rId16"/>
    <p:sldLayoutId id="2147483686" r:id="rId17"/>
    <p:sldLayoutId id="2147483687" r:id="rId18"/>
  </p:sldLayoutIdLst>
  <p:timing>
    <p:tnLst>
      <p:par>
        <p:cTn id="1" dur="indefinite" restart="never" nodeType="tmRoot"/>
      </p:par>
    </p:tnLst>
  </p:timing>
  <p:hf hdr="0" ftr="0"/>
  <p:txStyles>
    <p:titleStyle>
      <a:lvl1pPr algn="l" defTabSz="1451519" rtl="0" eaLnBrk="1" latinLnBrk="0" hangingPunct="1">
        <a:lnSpc>
          <a:spcPct val="85000"/>
        </a:lnSpc>
        <a:spcBef>
          <a:spcPct val="0"/>
        </a:spcBef>
        <a:buNone/>
        <a:defRPr sz="6000" kern="1200" spc="-150" baseline="0">
          <a:solidFill>
            <a:schemeClr val="bg2">
              <a:lumMod val="25000"/>
            </a:schemeClr>
          </a:solidFill>
          <a:latin typeface="+mj-lt"/>
          <a:ea typeface="Tahoma" pitchFamily="34" charset="0"/>
          <a:cs typeface="Tahoma" pitchFamily="34" charset="0"/>
        </a:defRPr>
      </a:lvl1pPr>
    </p:titleStyle>
    <p:bodyStyle>
      <a:lvl1pPr marL="287338" marR="0" indent="-287338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30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1pPr>
      <a:lvl2pPr marL="736600" marR="0" indent="-280988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26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2pPr>
      <a:lvl3pPr marL="1255713" marR="0" indent="-239713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22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3pPr>
      <a:lvl4pPr marL="1651000" marR="0" indent="-177800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18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4pPr>
      <a:lvl5pPr marL="2116138" marR="0" indent="-171450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16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5pPr>
      <a:lvl6pPr marL="3991676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17435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3195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68954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5759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1519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7278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3037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28796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4556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0315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06074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0257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- Related Invoices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093" y="4267201"/>
            <a:ext cx="14977303" cy="4246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9" name="Rectangle 8"/>
          <p:cNvSpPr/>
          <p:nvPr/>
        </p:nvSpPr>
        <p:spPr>
          <a:xfrm>
            <a:off x="4852194" y="5181600"/>
            <a:ext cx="1371600" cy="2667000"/>
          </a:xfrm>
          <a:prstGeom prst="rect">
            <a:avLst/>
          </a:prstGeom>
          <a:solidFill>
            <a:schemeClr val="accent1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10" name="Rounded Rectangular Callout 9"/>
          <p:cNvSpPr/>
          <p:nvPr/>
        </p:nvSpPr>
        <p:spPr>
          <a:xfrm>
            <a:off x="12472194" y="1752600"/>
            <a:ext cx="3170205" cy="1219200"/>
          </a:xfrm>
          <a:prstGeom prst="wedgeRoundRectCallout">
            <a:avLst/>
          </a:prstGeom>
          <a:solidFill>
            <a:schemeClr val="accent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1" algn="ctr"/>
            <a:r>
              <a:rPr lang="en-US" sz="2000" dirty="0"/>
              <a:t>Credit / Debit Amount (including tax)</a:t>
            </a:r>
          </a:p>
          <a:p>
            <a:pPr algn="ctr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612836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- Related Invoices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093" y="4267201"/>
            <a:ext cx="14977303" cy="4246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9" name="Rectangle 8"/>
          <p:cNvSpPr/>
          <p:nvPr/>
        </p:nvSpPr>
        <p:spPr>
          <a:xfrm>
            <a:off x="6223794" y="5106894"/>
            <a:ext cx="838200" cy="2741706"/>
          </a:xfrm>
          <a:prstGeom prst="rect">
            <a:avLst/>
          </a:prstGeom>
          <a:solidFill>
            <a:schemeClr val="accent1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10" name="Rounded Rectangular Callout 9"/>
          <p:cNvSpPr/>
          <p:nvPr/>
        </p:nvSpPr>
        <p:spPr>
          <a:xfrm>
            <a:off x="11633994" y="1752600"/>
            <a:ext cx="4008405" cy="1219200"/>
          </a:xfrm>
          <a:prstGeom prst="wedgeRoundRectCallout">
            <a:avLst/>
          </a:prstGeom>
          <a:solidFill>
            <a:schemeClr val="accent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2000" dirty="0"/>
              <a:t>Credit / Debit Tax </a:t>
            </a:r>
            <a:r>
              <a:rPr lang="en-US" sz="2000" dirty="0" smtClean="0"/>
              <a:t>Amount.</a:t>
            </a:r>
          </a:p>
          <a:p>
            <a:r>
              <a:rPr lang="en-US" sz="2000" dirty="0" smtClean="0"/>
              <a:t>This is the adjustment to tax amount due to credit/debit notes.</a:t>
            </a:r>
            <a:endParaRPr lang="en-US" sz="2000" dirty="0"/>
          </a:p>
          <a:p>
            <a:pPr algn="ctr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679058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- Related Invoices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093" y="4267201"/>
            <a:ext cx="14977303" cy="4246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9" name="Rectangle 8"/>
          <p:cNvSpPr/>
          <p:nvPr/>
        </p:nvSpPr>
        <p:spPr>
          <a:xfrm>
            <a:off x="7061994" y="5121408"/>
            <a:ext cx="1219200" cy="2741706"/>
          </a:xfrm>
          <a:prstGeom prst="rect">
            <a:avLst/>
          </a:prstGeom>
          <a:solidFill>
            <a:schemeClr val="accent1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10" name="Rounded Rectangular Callout 9"/>
          <p:cNvSpPr/>
          <p:nvPr/>
        </p:nvSpPr>
        <p:spPr>
          <a:xfrm>
            <a:off x="11652992" y="1687990"/>
            <a:ext cx="4008405" cy="1219200"/>
          </a:xfrm>
          <a:prstGeom prst="wedgeRoundRectCallout">
            <a:avLst/>
          </a:prstGeom>
          <a:solidFill>
            <a:schemeClr val="accent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2000" dirty="0" smtClean="0"/>
              <a:t>Relation Scenario  describing the credit / debit note.</a:t>
            </a:r>
          </a:p>
        </p:txBody>
      </p:sp>
    </p:spTree>
    <p:extLst>
      <p:ext uri="{BB962C8B-B14F-4D97-AF65-F5344CB8AC3E}">
        <p14:creationId xmlns:p14="http://schemas.microsoft.com/office/powerpoint/2010/main" val="488850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- Related Invoices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093" y="4267201"/>
            <a:ext cx="14977303" cy="4246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9" name="Rectangle 8"/>
          <p:cNvSpPr/>
          <p:nvPr/>
        </p:nvSpPr>
        <p:spPr>
          <a:xfrm>
            <a:off x="8281194" y="5181600"/>
            <a:ext cx="2286000" cy="2741706"/>
          </a:xfrm>
          <a:prstGeom prst="rect">
            <a:avLst/>
          </a:prstGeom>
          <a:solidFill>
            <a:schemeClr val="accent1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10" name="Rounded Rectangular Callout 9"/>
          <p:cNvSpPr/>
          <p:nvPr/>
        </p:nvSpPr>
        <p:spPr>
          <a:xfrm>
            <a:off x="11652992" y="1687990"/>
            <a:ext cx="4008405" cy="1219200"/>
          </a:xfrm>
          <a:prstGeom prst="wedgeRoundRectCallout">
            <a:avLst/>
          </a:prstGeom>
          <a:solidFill>
            <a:schemeClr val="accent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2000" dirty="0" smtClean="0"/>
              <a:t>Original Invoice Number</a:t>
            </a:r>
          </a:p>
        </p:txBody>
      </p:sp>
    </p:spTree>
    <p:extLst>
      <p:ext uri="{BB962C8B-B14F-4D97-AF65-F5344CB8AC3E}">
        <p14:creationId xmlns:p14="http://schemas.microsoft.com/office/powerpoint/2010/main" val="1030658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- Related Invoices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093" y="4267201"/>
            <a:ext cx="14977303" cy="4246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9" name="Rectangle 8"/>
          <p:cNvSpPr/>
          <p:nvPr/>
        </p:nvSpPr>
        <p:spPr>
          <a:xfrm>
            <a:off x="11557794" y="5103265"/>
            <a:ext cx="1371600" cy="2741706"/>
          </a:xfrm>
          <a:prstGeom prst="rect">
            <a:avLst/>
          </a:prstGeom>
          <a:solidFill>
            <a:schemeClr val="accent1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10" name="Rounded Rectangular Callout 9"/>
          <p:cNvSpPr/>
          <p:nvPr/>
        </p:nvSpPr>
        <p:spPr>
          <a:xfrm>
            <a:off x="11652992" y="1687990"/>
            <a:ext cx="4008405" cy="1219200"/>
          </a:xfrm>
          <a:prstGeom prst="wedgeRoundRectCallout">
            <a:avLst/>
          </a:prstGeom>
          <a:solidFill>
            <a:schemeClr val="accent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1"/>
            <a:r>
              <a:rPr lang="en-US" sz="2000" dirty="0"/>
              <a:t>Original Invoice Amount (including tax)</a:t>
            </a:r>
          </a:p>
        </p:txBody>
      </p:sp>
    </p:spTree>
    <p:extLst>
      <p:ext uri="{BB962C8B-B14F-4D97-AF65-F5344CB8AC3E}">
        <p14:creationId xmlns:p14="http://schemas.microsoft.com/office/powerpoint/2010/main" val="226502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- Related Invoices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093" y="4267201"/>
            <a:ext cx="14977303" cy="4246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9" name="Rectangle 8"/>
          <p:cNvSpPr/>
          <p:nvPr/>
        </p:nvSpPr>
        <p:spPr>
          <a:xfrm>
            <a:off x="12971394" y="5103265"/>
            <a:ext cx="948600" cy="2741706"/>
          </a:xfrm>
          <a:prstGeom prst="rect">
            <a:avLst/>
          </a:prstGeom>
          <a:solidFill>
            <a:schemeClr val="accent1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10" name="Rounded Rectangular Callout 9"/>
          <p:cNvSpPr/>
          <p:nvPr/>
        </p:nvSpPr>
        <p:spPr>
          <a:xfrm>
            <a:off x="11652992" y="1687990"/>
            <a:ext cx="4008405" cy="1219200"/>
          </a:xfrm>
          <a:prstGeom prst="wedgeRoundRectCallout">
            <a:avLst/>
          </a:prstGeom>
          <a:solidFill>
            <a:schemeClr val="accent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1"/>
            <a:r>
              <a:rPr lang="en-US" sz="2000" dirty="0"/>
              <a:t>Original Invoice Tax </a:t>
            </a:r>
            <a:r>
              <a:rPr lang="en-US" sz="2000" dirty="0" smtClean="0"/>
              <a:t>Amount.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930935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Malaysia – List of Credit / Debit Notes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Ramamurthy Mahesh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0006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Requirement</a:t>
            </a:r>
          </a:p>
          <a:p>
            <a:endParaRPr lang="en-US" dirty="0"/>
          </a:p>
          <a:p>
            <a:r>
              <a:rPr lang="en-US" dirty="0" smtClean="0"/>
              <a:t>Solution Overview</a:t>
            </a:r>
          </a:p>
          <a:p>
            <a:endParaRPr lang="en-US" dirty="0"/>
          </a:p>
          <a:p>
            <a:r>
              <a:rPr lang="en-US" dirty="0" smtClean="0"/>
              <a:t>Solution Details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1775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After original invoice is created, it could be amended using credit / debit notes.</a:t>
            </a:r>
          </a:p>
          <a:p>
            <a:pPr lvl="1"/>
            <a:r>
              <a:rPr lang="en-US" dirty="0" smtClean="0"/>
              <a:t>Example: Goods returned, quality issues, price changes</a:t>
            </a:r>
          </a:p>
          <a:p>
            <a:pPr lvl="1"/>
            <a:endParaRPr lang="en-US" dirty="0"/>
          </a:p>
          <a:p>
            <a:r>
              <a:rPr lang="en-US" dirty="0" smtClean="0"/>
              <a:t>A list is required showing the debit/credit notes with the following details</a:t>
            </a:r>
          </a:p>
          <a:p>
            <a:pPr lvl="1"/>
            <a:r>
              <a:rPr lang="en-US" dirty="0" smtClean="0"/>
              <a:t>Credit / Debit Note Number</a:t>
            </a:r>
          </a:p>
          <a:p>
            <a:pPr lvl="1"/>
            <a:r>
              <a:rPr lang="en-US" dirty="0"/>
              <a:t>Credit / Debit Note Date</a:t>
            </a:r>
            <a:endParaRPr lang="en-US" dirty="0" smtClean="0"/>
          </a:p>
          <a:p>
            <a:pPr lvl="1"/>
            <a:r>
              <a:rPr lang="en-US" dirty="0" smtClean="0"/>
              <a:t>Credit / Debit Amount (including tax)</a:t>
            </a:r>
          </a:p>
          <a:p>
            <a:pPr lvl="1"/>
            <a:r>
              <a:rPr lang="en-US" dirty="0" smtClean="0"/>
              <a:t>Credit / Debit Tax Amount</a:t>
            </a:r>
          </a:p>
          <a:p>
            <a:pPr lvl="1"/>
            <a:r>
              <a:rPr lang="en-US" dirty="0" smtClean="0"/>
              <a:t>Original Invoice Number</a:t>
            </a:r>
          </a:p>
          <a:p>
            <a:pPr lvl="1"/>
            <a:r>
              <a:rPr lang="en-US" dirty="0" smtClean="0"/>
              <a:t>Original Invoice Amount (including tax)</a:t>
            </a:r>
          </a:p>
          <a:p>
            <a:pPr lvl="1"/>
            <a:r>
              <a:rPr lang="en-US" dirty="0" smtClean="0"/>
              <a:t>Original Invoice Tax </a:t>
            </a:r>
            <a:r>
              <a:rPr lang="en-US" dirty="0"/>
              <a:t>A</a:t>
            </a:r>
            <a:r>
              <a:rPr lang="en-US" dirty="0" smtClean="0"/>
              <a:t>mount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0687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Related Invoices (cisli3112m100) shows all invoices related to each other.</a:t>
            </a:r>
          </a:p>
          <a:p>
            <a:endParaRPr lang="en-US" dirty="0"/>
          </a:p>
          <a:p>
            <a:r>
              <a:rPr lang="en-US" dirty="0" smtClean="0"/>
              <a:t>With easy filtering options available its possible to see all credit / debit notes.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5074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- Related Invoices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093" y="4267201"/>
            <a:ext cx="14977303" cy="4246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9" name="Rectangle 8"/>
          <p:cNvSpPr/>
          <p:nvPr/>
        </p:nvSpPr>
        <p:spPr>
          <a:xfrm>
            <a:off x="13919994" y="5181600"/>
            <a:ext cx="1295400" cy="2667000"/>
          </a:xfrm>
          <a:prstGeom prst="rect">
            <a:avLst/>
          </a:prstGeom>
          <a:solidFill>
            <a:schemeClr val="accent1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10" name="Rounded Rectangular Callout 9"/>
          <p:cNvSpPr/>
          <p:nvPr/>
        </p:nvSpPr>
        <p:spPr>
          <a:xfrm>
            <a:off x="11557794" y="1752600"/>
            <a:ext cx="4084605" cy="1295400"/>
          </a:xfrm>
          <a:prstGeom prst="wedgeRoundRectCallout">
            <a:avLst/>
          </a:prstGeom>
          <a:solidFill>
            <a:schemeClr val="accent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Filter on Original Invoice = “Yes”</a:t>
            </a:r>
          </a:p>
          <a:p>
            <a:pPr algn="ctr"/>
            <a:r>
              <a:rPr lang="en-US" sz="2000" dirty="0" smtClean="0"/>
              <a:t>Optionally filter on the Credit / Debit note dates.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861594" y="5174343"/>
            <a:ext cx="990600" cy="2667000"/>
          </a:xfrm>
          <a:prstGeom prst="rect">
            <a:avLst/>
          </a:prstGeom>
          <a:solidFill>
            <a:schemeClr val="accent1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55633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- Related Invoices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093" y="4267201"/>
            <a:ext cx="14977303" cy="4246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9" name="Rectangle 8"/>
          <p:cNvSpPr/>
          <p:nvPr/>
        </p:nvSpPr>
        <p:spPr>
          <a:xfrm>
            <a:off x="1880394" y="5181600"/>
            <a:ext cx="1981200" cy="2667000"/>
          </a:xfrm>
          <a:prstGeom prst="rect">
            <a:avLst/>
          </a:prstGeom>
          <a:solidFill>
            <a:schemeClr val="accent1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10" name="Rounded Rectangular Callout 9"/>
          <p:cNvSpPr/>
          <p:nvPr/>
        </p:nvSpPr>
        <p:spPr>
          <a:xfrm>
            <a:off x="12700794" y="1752600"/>
            <a:ext cx="2941605" cy="1295400"/>
          </a:xfrm>
          <a:prstGeom prst="wedgeRoundRectCallout">
            <a:avLst/>
          </a:prstGeom>
          <a:solidFill>
            <a:schemeClr val="accent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1"/>
            <a:r>
              <a:rPr lang="en-US" sz="2000" dirty="0"/>
              <a:t>Credit / Debit Note Number</a:t>
            </a:r>
          </a:p>
        </p:txBody>
      </p:sp>
    </p:spTree>
    <p:extLst>
      <p:ext uri="{BB962C8B-B14F-4D97-AF65-F5344CB8AC3E}">
        <p14:creationId xmlns:p14="http://schemas.microsoft.com/office/powerpoint/2010/main" val="187505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- Related Invoices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093" y="4267201"/>
            <a:ext cx="14977303" cy="4246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9" name="Rectangle 8"/>
          <p:cNvSpPr/>
          <p:nvPr/>
        </p:nvSpPr>
        <p:spPr>
          <a:xfrm>
            <a:off x="3861594" y="5121408"/>
            <a:ext cx="990600" cy="2667000"/>
          </a:xfrm>
          <a:prstGeom prst="rect">
            <a:avLst/>
          </a:prstGeom>
          <a:solidFill>
            <a:schemeClr val="accent1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10" name="Rounded Rectangular Callout 9"/>
          <p:cNvSpPr/>
          <p:nvPr/>
        </p:nvSpPr>
        <p:spPr>
          <a:xfrm>
            <a:off x="12700794" y="1752600"/>
            <a:ext cx="2941605" cy="1295400"/>
          </a:xfrm>
          <a:prstGeom prst="wedgeRoundRectCallout">
            <a:avLst/>
          </a:prstGeom>
          <a:solidFill>
            <a:schemeClr val="accent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Credit / Debit Note Date.</a:t>
            </a:r>
          </a:p>
        </p:txBody>
      </p:sp>
    </p:spTree>
    <p:extLst>
      <p:ext uri="{BB962C8B-B14F-4D97-AF65-F5344CB8AC3E}">
        <p14:creationId xmlns:p14="http://schemas.microsoft.com/office/powerpoint/2010/main" val="3397217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- Related Invoices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093" y="4267201"/>
            <a:ext cx="14977303" cy="4246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9" name="Rectangle 8"/>
          <p:cNvSpPr/>
          <p:nvPr/>
        </p:nvSpPr>
        <p:spPr>
          <a:xfrm>
            <a:off x="3861594" y="6019800"/>
            <a:ext cx="990600" cy="457200"/>
          </a:xfrm>
          <a:prstGeom prst="rect">
            <a:avLst/>
          </a:prstGeom>
          <a:solidFill>
            <a:schemeClr val="accent1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10" name="Rounded Rectangular Callout 9"/>
          <p:cNvSpPr/>
          <p:nvPr/>
        </p:nvSpPr>
        <p:spPr>
          <a:xfrm>
            <a:off x="12014994" y="1752600"/>
            <a:ext cx="3627405" cy="1295400"/>
          </a:xfrm>
          <a:prstGeom prst="wedgeRoundRectCallout">
            <a:avLst/>
          </a:prstGeom>
          <a:solidFill>
            <a:schemeClr val="accent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Easy filtering on date  - Example -  To show Credit / Debit notes from October 2016.</a:t>
            </a:r>
          </a:p>
        </p:txBody>
      </p:sp>
    </p:spTree>
    <p:extLst>
      <p:ext uri="{BB962C8B-B14F-4D97-AF65-F5344CB8AC3E}">
        <p14:creationId xmlns:p14="http://schemas.microsoft.com/office/powerpoint/2010/main" val="248931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GP">
  <a:themeElements>
    <a:clrScheme name="Infor10x  Color Palette">
      <a:dk1>
        <a:srgbClr val="262626"/>
      </a:dk1>
      <a:lt1>
        <a:sysClr val="window" lastClr="FFFFFF"/>
      </a:lt1>
      <a:dk2>
        <a:srgbClr val="13A3F7"/>
      </a:dk2>
      <a:lt2>
        <a:srgbClr val="E5E5E5"/>
      </a:lt2>
      <a:accent1>
        <a:srgbClr val="34C6FA"/>
      </a:accent1>
      <a:accent2>
        <a:srgbClr val="FF6400"/>
      </a:accent2>
      <a:accent3>
        <a:srgbClr val="2DB329"/>
      </a:accent3>
      <a:accent4>
        <a:srgbClr val="FFAA00"/>
      </a:accent4>
      <a:accent5>
        <a:srgbClr val="00C2B4"/>
      </a:accent5>
      <a:accent6>
        <a:srgbClr val="3341CC"/>
      </a:accent6>
      <a:hlink>
        <a:srgbClr val="005CE6"/>
      </a:hlink>
      <a:folHlink>
        <a:srgbClr val="7533A6"/>
      </a:folHlink>
    </a:clrScheme>
    <a:fontScheme name="Infor10x Arial Font Se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54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0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solidFill>
            <a:schemeClr val="tx2"/>
          </a:solidFill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 anchor="t">
        <a:spAutoFit/>
      </a:bodyPr>
      <a:lstStyle>
        <a:defPPr algn="ctr">
          <a:defRPr sz="3200" dirty="0" smtClean="0">
            <a:solidFill>
              <a:schemeClr val="tx1">
                <a:lumMod val="90000"/>
                <a:lumOff val="10000"/>
              </a:schemeClr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FGP</Template>
  <TotalTime>1432</TotalTime>
  <Words>260</Words>
  <Application>Microsoft Office PowerPoint</Application>
  <PresentationFormat>Custom</PresentationFormat>
  <Paragraphs>52</Paragraphs>
  <Slides>15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Tahoma</vt:lpstr>
      <vt:lpstr>FGP</vt:lpstr>
      <vt:lpstr>PowerPoint Presentation</vt:lpstr>
      <vt:lpstr>Malaysia – List of Credit / Debit Notes</vt:lpstr>
      <vt:lpstr>Content</vt:lpstr>
      <vt:lpstr>Requirement</vt:lpstr>
      <vt:lpstr>Solution Overview</vt:lpstr>
      <vt:lpstr>Solution - Related Invoices</vt:lpstr>
      <vt:lpstr>Solution - Related Invoices</vt:lpstr>
      <vt:lpstr>Solution - Related Invoices</vt:lpstr>
      <vt:lpstr>Solution - Related Invoices</vt:lpstr>
      <vt:lpstr>Solution - Related Invoices</vt:lpstr>
      <vt:lpstr>Solution - Related Invoices</vt:lpstr>
      <vt:lpstr>Solution - Related Invoices</vt:lpstr>
      <vt:lpstr>Solution - Related Invoices</vt:lpstr>
      <vt:lpstr>Solution - Related Invoices</vt:lpstr>
      <vt:lpstr>Solution - Related Invoices</vt:lpstr>
    </vt:vector>
  </TitlesOfParts>
  <Company>Infor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Ramamurthy Mahesh</dc:creator>
  <cp:lastModifiedBy>Ramamurthy Mahesh</cp:lastModifiedBy>
  <cp:revision>103</cp:revision>
  <dcterms:created xsi:type="dcterms:W3CDTF">2014-11-18T17:06:45Z</dcterms:created>
  <dcterms:modified xsi:type="dcterms:W3CDTF">2016-10-19T13:57:44Z</dcterms:modified>
</cp:coreProperties>
</file>