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67" r:id="rId4"/>
    <p:sldId id="258" r:id="rId5"/>
    <p:sldId id="259" r:id="rId6"/>
    <p:sldId id="260" r:id="rId7"/>
    <p:sldId id="261" r:id="rId8"/>
    <p:sldId id="264" r:id="rId9"/>
    <p:sldId id="265" r:id="rId10"/>
    <p:sldId id="262" r:id="rId11"/>
    <p:sldId id="266" r:id="rId12"/>
    <p:sldId id="263" r:id="rId13"/>
  </p:sldIdLst>
  <p:sldSz cx="16257588" cy="9144000"/>
  <p:notesSz cx="6858000" cy="9144000"/>
  <p:defaultTextStyle>
    <a:defPPr>
      <a:defRPr lang="en-US"/>
    </a:defPPr>
    <a:lvl1pPr marL="0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5759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1519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7278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3037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28796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68">
          <p15:clr>
            <a:srgbClr val="A4A3A4"/>
          </p15:clr>
        </p15:guide>
        <p15:guide id="2" pos="1295">
          <p15:clr>
            <a:srgbClr val="A4A3A4"/>
          </p15:clr>
        </p15:guide>
        <p15:guide id="3" pos="5120">
          <p15:clr>
            <a:srgbClr val="A4A3A4"/>
          </p15:clr>
        </p15:guide>
        <p15:guide id="4" pos="914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262"/>
    <a:srgbClr val="D5000E"/>
    <a:srgbClr val="515359"/>
    <a:srgbClr val="FFDC00"/>
    <a:srgbClr val="96CC28"/>
    <a:srgbClr val="7533A6"/>
    <a:srgbClr val="00998E"/>
    <a:srgbClr val="3340CC"/>
    <a:srgbClr val="A6000B"/>
    <a:srgbClr val="686B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28" autoAdjust="0"/>
    <p:restoredTop sz="97086" autoAdjust="0"/>
  </p:normalViewPr>
  <p:slideViewPr>
    <p:cSldViewPr>
      <p:cViewPr varScale="1">
        <p:scale>
          <a:sx n="63" d="100"/>
          <a:sy n="63" d="100"/>
        </p:scale>
        <p:origin x="102" y="1062"/>
      </p:cViewPr>
      <p:guideLst>
        <p:guide orient="horz" pos="968"/>
        <p:guide pos="1295"/>
        <p:guide pos="5120"/>
        <p:guide pos="91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18144"/>
    </p:cViewPr>
  </p:sorterViewPr>
  <p:notesViewPr>
    <p:cSldViewPr>
      <p:cViewPr varScale="1">
        <p:scale>
          <a:sx n="84" d="100"/>
          <a:sy n="84" d="100"/>
        </p:scale>
        <p:origin x="-2364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17269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429000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‹#›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Header Placeholder 1"/>
          <p:cNvSpPr>
            <a:spLocks noGrp="1"/>
          </p:cNvSpPr>
          <p:nvPr>
            <p:ph type="hdr" sz="quarter"/>
          </p:nvPr>
        </p:nvSpPr>
        <p:spPr>
          <a:xfrm>
            <a:off x="1000360" y="220173"/>
            <a:ext cx="2732220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idx="1"/>
          </p:nvPr>
        </p:nvSpPr>
        <p:spPr>
          <a:xfrm>
            <a:off x="3884613" y="220173"/>
            <a:ext cx="2580187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55C116-A89E-4ABF-B5F8-752B759D771C}" type="datetimeFigureOut">
              <a:rPr lang="en-US" sz="1000" smtClean="0">
                <a:latin typeface="Arial" pitchFamily="34" charset="0"/>
                <a:cs typeface="Arial" pitchFamily="34" charset="0"/>
              </a:rPr>
              <a:t>10/19/2016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" y="220173"/>
            <a:ext cx="360977" cy="32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1904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000360" y="220173"/>
            <a:ext cx="2732220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220173"/>
            <a:ext cx="2580187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4555C116-A89E-4ABF-B5F8-752B759D771C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77725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" y="220173"/>
            <a:ext cx="360977" cy="32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17269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3429000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‹#›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115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725759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1451519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2177278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2903037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3628796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433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625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hidden">
          <a:xfrm>
            <a:off x="0" y="0"/>
            <a:ext cx="16257588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284" y="-444990"/>
            <a:ext cx="9144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03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205890"/>
            <a:ext cx="12448164" cy="500907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191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333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mall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4781385"/>
          </a:xfrm>
        </p:spPr>
        <p:txBody>
          <a:bodyPr anchor="ctr"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057194" y="2446940"/>
            <a:ext cx="5995705" cy="4781385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404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055812" y="2522835"/>
            <a:ext cx="8805201" cy="5616230"/>
          </a:xfrm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11392279" y="2522835"/>
            <a:ext cx="3111695" cy="5542001"/>
          </a:xfrm>
        </p:spPr>
        <p:txBody>
          <a:bodyPr tIns="0" bIns="0" anchor="ctr"/>
          <a:lstStyle>
            <a:lvl1pPr marL="0" indent="0">
              <a:lnSpc>
                <a:spcPct val="85000"/>
              </a:lnSpc>
              <a:buNone/>
              <a:defRPr sz="2800" baseline="0"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screenshot description text styles</a:t>
            </a:r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206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arge Screens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701355"/>
            <a:ext cx="11688402" cy="515851"/>
          </a:xfrm>
        </p:spPr>
        <p:txBody>
          <a:bodyPr/>
          <a:lstStyle>
            <a:lvl1pPr algn="l">
              <a:defRPr sz="48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2057194" y="1536200"/>
            <a:ext cx="11704320" cy="6859830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231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207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716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149513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872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82805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370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Copyright © 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551" y="1536200"/>
            <a:ext cx="6035040" cy="60350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20679" y="3578045"/>
            <a:ext cx="9183295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5320679" y="5938110"/>
            <a:ext cx="9183296" cy="1114214"/>
          </a:xfrm>
        </p:spPr>
        <p:txBody>
          <a:bodyPr/>
          <a:lstStyle>
            <a:lvl1pPr marL="0" indent="0" algn="l">
              <a:buNone/>
              <a:defRPr sz="2800" baseline="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896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Copyright © 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6257588" cy="3661260"/>
          </a:xfrm>
        </p:spPr>
        <p:txBody>
          <a:bodyPr/>
          <a:lstStyle>
            <a:lvl1pPr marL="0" indent="0">
              <a:buFontTx/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3692055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2031839" y="5857335"/>
            <a:ext cx="12472135" cy="12192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4748061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119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489084"/>
            <a:ext cx="1244735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1244816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308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100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8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62697" y="2446940"/>
            <a:ext cx="5950635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560374" y="2446940"/>
            <a:ext cx="5943600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6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14" hasCustomPrompt="1"/>
          </p:nvPr>
        </p:nvSpPr>
        <p:spPr>
          <a:xfrm>
            <a:off x="8560374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1289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062697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6289943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10517190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533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9940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hidden">
          <a:xfrm>
            <a:off x="1" y="0"/>
            <a:ext cx="16257587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5812" y="473670"/>
            <a:ext cx="12473781" cy="18288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5812" y="2446940"/>
            <a:ext cx="12460303" cy="5843915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/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Box 92"/>
          <p:cNvSpPr txBox="1">
            <a:spLocks noChangeArrowheads="1"/>
          </p:cNvSpPr>
          <p:nvPr/>
        </p:nvSpPr>
        <p:spPr bwMode="auto">
          <a:xfrm>
            <a:off x="7293949" y="9353385"/>
            <a:ext cx="1730950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900" dirty="0" smtClean="0">
                <a:latin typeface="+mn-lt"/>
              </a:rPr>
              <a:t>Template v7 January 30, 2013</a:t>
            </a:r>
            <a:endParaRPr lang="en-US" sz="900" dirty="0">
              <a:latin typeface="+mn-lt"/>
            </a:endParaRPr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Copyright © 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908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59" r:id="rId2"/>
    <p:sldLayoutId id="2147483673" r:id="rId3"/>
    <p:sldLayoutId id="2147483674" r:id="rId4"/>
    <p:sldLayoutId id="2147483675" r:id="rId5"/>
    <p:sldLayoutId id="2147483681" r:id="rId6"/>
    <p:sldLayoutId id="2147483676" r:id="rId7"/>
    <p:sldLayoutId id="2147483682" r:id="rId8"/>
    <p:sldLayoutId id="2147483678" r:id="rId9"/>
    <p:sldLayoutId id="2147483677" r:id="rId10"/>
    <p:sldLayoutId id="2147483679" r:id="rId11"/>
    <p:sldLayoutId id="2147483685" r:id="rId12"/>
    <p:sldLayoutId id="2147483672" r:id="rId13"/>
    <p:sldLayoutId id="2147483684" r:id="rId14"/>
    <p:sldLayoutId id="2147483666" r:id="rId15"/>
    <p:sldLayoutId id="2147483680" r:id="rId16"/>
    <p:sldLayoutId id="2147483686" r:id="rId17"/>
    <p:sldLayoutId id="2147483687" r:id="rId18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1451519" rtl="0" eaLnBrk="1" latinLnBrk="0" hangingPunct="1">
        <a:lnSpc>
          <a:spcPct val="85000"/>
        </a:lnSpc>
        <a:spcBef>
          <a:spcPct val="0"/>
        </a:spcBef>
        <a:buNone/>
        <a:defRPr sz="6000" kern="1200" spc="-150" baseline="0">
          <a:solidFill>
            <a:schemeClr val="bg2">
              <a:lumMod val="25000"/>
            </a:schemeClr>
          </a:solidFill>
          <a:latin typeface="+mj-lt"/>
          <a:ea typeface="Tahoma" pitchFamily="34" charset="0"/>
          <a:cs typeface="Tahoma" pitchFamily="34" charset="0"/>
        </a:defRPr>
      </a:lvl1pPr>
    </p:titleStyle>
    <p:bodyStyle>
      <a:lvl1pPr marL="287338" marR="0" indent="-28733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30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1pPr>
      <a:lvl2pPr marL="736600" marR="0" indent="-28098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2pPr>
      <a:lvl3pPr marL="1255713" marR="0" indent="-239713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2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3pPr>
      <a:lvl4pPr marL="1651000" marR="0" indent="-17780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8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4pPr>
      <a:lvl5pPr marL="2116138" marR="0" indent="-17145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5pPr>
      <a:lvl6pPr marL="3991676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1743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319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68954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575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151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7278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3037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2879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455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0315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06074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25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 Manual Sales Invoice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Rounded Rectangular Callout 5"/>
          <p:cNvSpPr/>
          <p:nvPr/>
        </p:nvSpPr>
        <p:spPr>
          <a:xfrm>
            <a:off x="10420669" y="1536200"/>
            <a:ext cx="3346719" cy="1439862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Only sales tax codes are </a:t>
            </a:r>
            <a:r>
              <a:rPr lang="en-US" sz="2000" dirty="0" smtClean="0"/>
              <a:t>shown when zooming from Manual </a:t>
            </a:r>
            <a:r>
              <a:rPr lang="en-US" sz="2000" dirty="0"/>
              <a:t>S</a:t>
            </a:r>
            <a:r>
              <a:rPr lang="en-US" sz="2000" dirty="0" smtClean="0"/>
              <a:t>ales </a:t>
            </a:r>
            <a:r>
              <a:rPr lang="en-US" sz="2000" dirty="0"/>
              <a:t>I</a:t>
            </a:r>
            <a:r>
              <a:rPr lang="en-US" sz="2000" dirty="0" smtClean="0"/>
              <a:t>nvoice </a:t>
            </a:r>
            <a:r>
              <a:rPr lang="en-US" sz="2000" dirty="0" smtClean="0"/>
              <a:t>L</a:t>
            </a:r>
            <a:r>
              <a:rPr lang="en-US" sz="2000" dirty="0" smtClean="0"/>
              <a:t>ines. </a:t>
            </a:r>
            <a:endParaRPr lang="en-US" sz="2000" dirty="0" smtClean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623" y="1526082"/>
            <a:ext cx="8358172" cy="68851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 10"/>
          <p:cNvSpPr/>
          <p:nvPr/>
        </p:nvSpPr>
        <p:spPr>
          <a:xfrm>
            <a:off x="5233194" y="4419600"/>
            <a:ext cx="914400" cy="397643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13653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– Purchase </a:t>
            </a:r>
            <a:r>
              <a:rPr lang="en-US" dirty="0" smtClean="0"/>
              <a:t>Orders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Rounded Rectangular Callout 7"/>
          <p:cNvSpPr/>
          <p:nvPr/>
        </p:nvSpPr>
        <p:spPr>
          <a:xfrm>
            <a:off x="12209050" y="1530024"/>
            <a:ext cx="3082544" cy="1670376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Only purchase tax codes are </a:t>
            </a:r>
            <a:r>
              <a:rPr lang="en-US" sz="2000" dirty="0" smtClean="0"/>
              <a:t>shown when zooming from Purchase </a:t>
            </a:r>
            <a:r>
              <a:rPr lang="en-US" sz="2000" dirty="0"/>
              <a:t>O</a:t>
            </a:r>
            <a:r>
              <a:rPr lang="en-US" sz="2000" dirty="0" smtClean="0"/>
              <a:t>rder Lines. </a:t>
            </a:r>
            <a:endParaRPr lang="en-US" sz="20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2976" y="1530024"/>
            <a:ext cx="10074418" cy="686600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5918994" y="3733800"/>
            <a:ext cx="1219200" cy="22860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60565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 Purchase Invoice </a:t>
            </a:r>
            <a:r>
              <a:rPr lang="en-US" dirty="0"/>
              <a:t>E</a:t>
            </a:r>
            <a:r>
              <a:rPr lang="en-US" dirty="0" smtClean="0"/>
              <a:t>ntry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623" y="1536200"/>
            <a:ext cx="11797312" cy="68598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Rounded Rectangular Callout 5"/>
          <p:cNvSpPr/>
          <p:nvPr/>
        </p:nvSpPr>
        <p:spPr>
          <a:xfrm>
            <a:off x="10490994" y="1536200"/>
            <a:ext cx="3362941" cy="189280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Only purchase tax codes are </a:t>
            </a:r>
            <a:r>
              <a:rPr lang="en-US" sz="2000" dirty="0" smtClean="0"/>
              <a:t>shown when zooming from Purchase Invoice </a:t>
            </a:r>
            <a:r>
              <a:rPr lang="en-US" sz="2000" dirty="0"/>
              <a:t>E</a:t>
            </a:r>
            <a:r>
              <a:rPr lang="en-US" sz="2000" dirty="0" smtClean="0"/>
              <a:t>ntry. </a:t>
            </a:r>
            <a:endParaRPr lang="en-US" sz="2000" dirty="0" smtClean="0"/>
          </a:p>
        </p:txBody>
      </p:sp>
      <p:sp>
        <p:nvSpPr>
          <p:cNvPr id="11" name="Rectangle 10"/>
          <p:cNvSpPr/>
          <p:nvPr/>
        </p:nvSpPr>
        <p:spPr>
          <a:xfrm>
            <a:off x="5690394" y="3733800"/>
            <a:ext cx="1143000" cy="20574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82283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Malaysia – Separate Tax Codes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Ramamurthy Mahesh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00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Requirement</a:t>
            </a:r>
          </a:p>
          <a:p>
            <a:endParaRPr lang="en-US" dirty="0"/>
          </a:p>
          <a:p>
            <a:r>
              <a:rPr lang="en-US" dirty="0" smtClean="0"/>
              <a:t>Solution Overview</a:t>
            </a:r>
          </a:p>
          <a:p>
            <a:endParaRPr lang="en-US" dirty="0"/>
          </a:p>
          <a:p>
            <a:r>
              <a:rPr lang="en-US" dirty="0" smtClean="0"/>
              <a:t>Solution Details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7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At transaction entry only relevant tax codes(Purchase or Sales) to be shown </a:t>
            </a:r>
          </a:p>
          <a:p>
            <a:pPr lvl="1"/>
            <a:r>
              <a:rPr lang="en-US" dirty="0" smtClean="0"/>
              <a:t>RMCD Guideline to prevent user errors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Purchase transaction entry – Purchase Tax Codes</a:t>
            </a:r>
          </a:p>
          <a:p>
            <a:pPr lvl="1"/>
            <a:r>
              <a:rPr lang="en-US" dirty="0" smtClean="0"/>
              <a:t>Example – Purchase order </a:t>
            </a:r>
            <a:r>
              <a:rPr lang="en-US" dirty="0"/>
              <a:t>l</a:t>
            </a:r>
            <a:r>
              <a:rPr lang="en-US" dirty="0" smtClean="0"/>
              <a:t>ine, Purchase invoice entry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Sales Transaction entry – Sales Tax Codes</a:t>
            </a:r>
          </a:p>
          <a:p>
            <a:pPr lvl="1"/>
            <a:r>
              <a:rPr lang="en-US" dirty="0" smtClean="0"/>
              <a:t>Example: Sales order line, Manual sales </a:t>
            </a:r>
            <a:r>
              <a:rPr lang="en-US" dirty="0"/>
              <a:t>i</a:t>
            </a:r>
            <a:r>
              <a:rPr lang="en-US" dirty="0" smtClean="0"/>
              <a:t>nvoice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68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Tax Codes can be classified based on usage ( Purchase / Sales / All)</a:t>
            </a:r>
          </a:p>
          <a:p>
            <a:pPr lvl="1"/>
            <a:r>
              <a:rPr lang="en-US" dirty="0" smtClean="0"/>
              <a:t>Note: Default value is “All”</a:t>
            </a:r>
          </a:p>
          <a:p>
            <a:endParaRPr lang="en-US" dirty="0"/>
          </a:p>
          <a:p>
            <a:r>
              <a:rPr lang="en-US" dirty="0" smtClean="0"/>
              <a:t>In purchase transaction entry sessions  tax codes with usage - “Purchase” or “All” allowed</a:t>
            </a:r>
          </a:p>
          <a:p>
            <a:endParaRPr lang="en-US" dirty="0"/>
          </a:p>
          <a:p>
            <a:r>
              <a:rPr lang="en-US" dirty="0" smtClean="0"/>
              <a:t>In sales transaction entry sessions, </a:t>
            </a:r>
            <a:r>
              <a:rPr lang="en-US" dirty="0"/>
              <a:t>tax codes with usage as </a:t>
            </a:r>
            <a:r>
              <a:rPr lang="en-US" dirty="0" smtClean="0"/>
              <a:t>“Sales” </a:t>
            </a:r>
            <a:r>
              <a:rPr lang="en-US" dirty="0"/>
              <a:t>or </a:t>
            </a:r>
            <a:r>
              <a:rPr lang="en-US" dirty="0" smtClean="0"/>
              <a:t>“All” </a:t>
            </a:r>
            <a:r>
              <a:rPr lang="en-US" dirty="0"/>
              <a:t>allowed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33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</a:t>
            </a:r>
            <a:r>
              <a:rPr lang="en-US" dirty="0" smtClean="0"/>
              <a:t>Details - Master Data Setup</a:t>
            </a:r>
            <a:endParaRPr lang="en-US" dirty="0"/>
          </a:p>
        </p:txBody>
      </p:sp>
      <p:sp>
        <p:nvSpPr>
          <p:cNvPr id="13" name="Rounded Rectangular Callout 12"/>
          <p:cNvSpPr/>
          <p:nvPr/>
        </p:nvSpPr>
        <p:spPr>
          <a:xfrm>
            <a:off x="8000414" y="2590800"/>
            <a:ext cx="4700380" cy="18288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000" dirty="0" smtClean="0"/>
              <a:t>Tax code “Usage” can be specified in “Tax Codes by Country”.</a:t>
            </a:r>
          </a:p>
          <a:p>
            <a:r>
              <a:rPr lang="en-US" sz="2000" dirty="0" smtClean="0"/>
              <a:t>Possible values: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Sales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Purchase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All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811" y="2446940"/>
            <a:ext cx="5493927" cy="57818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" name="Rectangle 13"/>
          <p:cNvSpPr/>
          <p:nvPr/>
        </p:nvSpPr>
        <p:spPr>
          <a:xfrm>
            <a:off x="2870994" y="4876800"/>
            <a:ext cx="3048000" cy="228600"/>
          </a:xfrm>
          <a:prstGeom prst="rect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51244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Details - Master Data Setup</a:t>
            </a:r>
          </a:p>
        </p:txBody>
      </p:sp>
      <p:sp>
        <p:nvSpPr>
          <p:cNvPr id="6" name="Rounded Rectangular Callout 5"/>
          <p:cNvSpPr/>
          <p:nvPr/>
        </p:nvSpPr>
        <p:spPr>
          <a:xfrm>
            <a:off x="10846373" y="2477420"/>
            <a:ext cx="3657600" cy="1669916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Purchase entry </a:t>
            </a:r>
            <a:r>
              <a:rPr lang="en-US" sz="2000" dirty="0"/>
              <a:t>s</a:t>
            </a:r>
            <a:r>
              <a:rPr lang="en-US" sz="2000" dirty="0" smtClean="0"/>
              <a:t>essions – “Purchase” or “All” shown.</a:t>
            </a:r>
          </a:p>
          <a:p>
            <a:pPr algn="ctr"/>
            <a:r>
              <a:rPr lang="en-US" sz="2000" dirty="0" smtClean="0"/>
              <a:t>Sales entry sessions – “Sales” or “All” shown.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811" y="2436365"/>
            <a:ext cx="8663783" cy="577859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7900194" y="3733800"/>
            <a:ext cx="838200" cy="43434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05739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Functionality available </a:t>
            </a:r>
            <a:r>
              <a:rPr lang="en-US" dirty="0"/>
              <a:t>in</a:t>
            </a:r>
            <a:endParaRPr lang="en-US" dirty="0" smtClean="0"/>
          </a:p>
          <a:p>
            <a:pPr lvl="1"/>
            <a:r>
              <a:rPr lang="en-US" dirty="0" smtClean="0"/>
              <a:t>Sales Documents ( Sales Orders, Sales Schedules, …)</a:t>
            </a:r>
          </a:p>
          <a:p>
            <a:pPr lvl="1"/>
            <a:r>
              <a:rPr lang="en-US" dirty="0" smtClean="0"/>
              <a:t>Purchase Documents ( Purchase Orders, Purchase Schedules, …)</a:t>
            </a:r>
          </a:p>
          <a:p>
            <a:pPr lvl="1"/>
            <a:r>
              <a:rPr lang="en-US" dirty="0" smtClean="0"/>
              <a:t>Service Documents ( Service Orders, Maintenance Sales, …)</a:t>
            </a:r>
          </a:p>
          <a:p>
            <a:pPr lvl="1"/>
            <a:r>
              <a:rPr lang="en-US" dirty="0" smtClean="0"/>
              <a:t>Invoicing ( Manual Sales Invoice)</a:t>
            </a:r>
          </a:p>
          <a:p>
            <a:pPr lvl="1"/>
            <a:r>
              <a:rPr lang="en-US" dirty="0" smtClean="0"/>
              <a:t>Limited Sessions in finance</a:t>
            </a:r>
          </a:p>
          <a:p>
            <a:pPr lvl="2"/>
            <a:r>
              <a:rPr lang="en-US" dirty="0" smtClean="0"/>
              <a:t>Purchase Invoice Entry</a:t>
            </a:r>
          </a:p>
          <a:p>
            <a:pPr lvl="2"/>
            <a:endParaRPr lang="en-US" dirty="0"/>
          </a:p>
          <a:p>
            <a:pPr lvl="1"/>
            <a:r>
              <a:rPr lang="en-US" dirty="0" smtClean="0"/>
              <a:t>Tax Configuration ( Tax Handling, Tax Exceptions by Country,…)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89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 Sales Order</a:t>
            </a:r>
            <a:endParaRPr lang="en-US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11795861" y="2446940"/>
            <a:ext cx="2708112" cy="1439862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Only sales tax codes are </a:t>
            </a:r>
            <a:r>
              <a:rPr lang="en-US" sz="2000" dirty="0" smtClean="0"/>
              <a:t>shown when zooming from Sales </a:t>
            </a:r>
            <a:r>
              <a:rPr lang="en-US" sz="2000" dirty="0"/>
              <a:t>O</a:t>
            </a:r>
            <a:r>
              <a:rPr lang="en-US" sz="2000" dirty="0" smtClean="0"/>
              <a:t>rder Lines. </a:t>
            </a:r>
            <a:endParaRPr lang="en-US" sz="20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2807" y="2404264"/>
            <a:ext cx="7672387" cy="589902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5004594" y="4724400"/>
            <a:ext cx="990600" cy="349056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68176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GP">
  <a:themeElements>
    <a:clrScheme name="Infor10x  Color Palette">
      <a:dk1>
        <a:srgbClr val="262626"/>
      </a:dk1>
      <a:lt1>
        <a:sysClr val="window" lastClr="FFFFFF"/>
      </a:lt1>
      <a:dk2>
        <a:srgbClr val="13A3F7"/>
      </a:dk2>
      <a:lt2>
        <a:srgbClr val="E5E5E5"/>
      </a:lt2>
      <a:accent1>
        <a:srgbClr val="34C6FA"/>
      </a:accent1>
      <a:accent2>
        <a:srgbClr val="FF6400"/>
      </a:accent2>
      <a:accent3>
        <a:srgbClr val="2DB329"/>
      </a:accent3>
      <a:accent4>
        <a:srgbClr val="FFAA00"/>
      </a:accent4>
      <a:accent5>
        <a:srgbClr val="00C2B4"/>
      </a:accent5>
      <a:accent6>
        <a:srgbClr val="3341CC"/>
      </a:accent6>
      <a:hlink>
        <a:srgbClr val="005CE6"/>
      </a:hlink>
      <a:folHlink>
        <a:srgbClr val="7533A6"/>
      </a:folHlink>
    </a:clrScheme>
    <a:fontScheme name="Infor10x Arial Font Se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>
            <a:alpha val="20000"/>
          </a:schemeClr>
        </a:solidFill>
        <a:ln w="254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2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>
        <a:spAutoFit/>
      </a:bodyPr>
      <a:lstStyle>
        <a:defPPr algn="ctr">
          <a:defRPr sz="3200" dirty="0" smtClean="0">
            <a:solidFill>
              <a:schemeClr val="tx1">
                <a:lumMod val="90000"/>
                <a:lumOff val="10000"/>
              </a:schemeClr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FGP</Template>
  <TotalTime>1433</TotalTime>
  <Words>302</Words>
  <Application>Microsoft Office PowerPoint</Application>
  <PresentationFormat>Custom</PresentationFormat>
  <Paragraphs>55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Tahoma</vt:lpstr>
      <vt:lpstr>FGP</vt:lpstr>
      <vt:lpstr>PowerPoint Presentation</vt:lpstr>
      <vt:lpstr>Malaysia – Separate Tax Codes</vt:lpstr>
      <vt:lpstr>Content</vt:lpstr>
      <vt:lpstr>Requirement</vt:lpstr>
      <vt:lpstr>Solution Overview</vt:lpstr>
      <vt:lpstr>Solution Details - Master Data Setup</vt:lpstr>
      <vt:lpstr>Solution Details - Master Data Setup</vt:lpstr>
      <vt:lpstr>Solution Details</vt:lpstr>
      <vt:lpstr>Example – Sales Order</vt:lpstr>
      <vt:lpstr>Example – Manual Sales Invoice</vt:lpstr>
      <vt:lpstr>Example – Purchase Orders</vt:lpstr>
      <vt:lpstr>Example – Purchase Invoice Entry</vt:lpstr>
    </vt:vector>
  </TitlesOfParts>
  <Company>Infor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Ramamurthy Mahesh</dc:creator>
  <cp:lastModifiedBy>Ramamurthy Mahesh</cp:lastModifiedBy>
  <cp:revision>101</cp:revision>
  <dcterms:created xsi:type="dcterms:W3CDTF">2014-11-18T17:06:45Z</dcterms:created>
  <dcterms:modified xsi:type="dcterms:W3CDTF">2016-10-19T14:30:12Z</dcterms:modified>
</cp:coreProperties>
</file>